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Default Extension="png" ContentType="image/png"/>
  <Override PartName="/ppt/slideMasters/slideMaster1.xml" ContentType="application/vnd.openxmlformats-officedocument.presentationml.slideMaster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4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0" Type="http://schemas.openxmlformats.org/officeDocument/2006/relationships/officeDocument" Target="ppt/presentation.xml" /><Relationship Id="rId2" Type="http://schemas.openxmlformats.org/officeDocument/2006/relationships/extended-properties" Target="docProps/app.xml" /><Relationship Id="rId3" Type="http://schemas.openxmlformats.org/officeDocument/2006/relationships/custom-properties" Target="docProps/custom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firstSlideNum="1">
  <p:sldMasterIdLst>
    <p:sldMasterId id="2147483648" r:id="rId0"/>
  </p:sldMasterIdLst>
  <p:notesMasterIdLst>
    <p:notesMasterId r:id="rId15"/>
  </p:notes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uri="{E76CE94A-603C-4142-B9EB-6D1370010A27}"/>
    <p:ext uri="{D31A062A-798A-4329-ABDD-BBA856620510}"/>
    <p:ext uri="{FD5EFAAD-0ECE-453E-9831-46B23BE46B34}"/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a="http://schemas.openxmlformats.org/drawing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0" Type="http://schemas.openxmlformats.org/officeDocument/2006/relationships/slideMaster" Target="slideMasters/slideMaster1.xml" /><Relationship Id="rId4" Type="http://schemas.openxmlformats.org/officeDocument/2006/relationships/slide" Target="slides/slide4.xml" /><Relationship Id="rId1" Type="http://schemas.openxmlformats.org/officeDocument/2006/relationships/slide" Target="slides/slide1.xml" /><Relationship Id="rId13" Type="http://schemas.openxmlformats.org/officeDocument/2006/relationships/slide" Target="slides/slide13.xml" /><Relationship Id="rId15" Type="http://schemas.openxmlformats.org/officeDocument/2006/relationships/notesMaster" Target="notesMasters/notesMaster1.xml" /><Relationship Id="rId11" Type="http://schemas.openxmlformats.org/officeDocument/2006/relationships/slide" Target="slides/slide11.xml" /><Relationship Id="rId10" Type="http://schemas.openxmlformats.org/officeDocument/2006/relationships/slide" Target="slides/slide10.xml" /><Relationship Id="rId12" Type="http://schemas.openxmlformats.org/officeDocument/2006/relationships/slide" Target="slides/slide12.xml" /><Relationship Id="rId14" Type="http://schemas.openxmlformats.org/officeDocument/2006/relationships/slide" Target="slides/slide14.xml" /><Relationship Id="rId16" Type="http://schemas.openxmlformats.org/officeDocument/2006/relationships/presProps" Target="presProps.xml" /><Relationship Id="rId17" Type="http://schemas.openxmlformats.org/officeDocument/2006/relationships/tableStyles" Target="tableStyles.xml" /><Relationship Id="rId18" Type="http://schemas.openxmlformats.org/officeDocument/2006/relationships/viewProps" Target="viewProps.xml" /><Relationship Id="rId3" Type="http://schemas.openxmlformats.org/officeDocument/2006/relationships/slide" Target="slides/slide3.xml" /><Relationship Id="rId2" Type="http://schemas.openxmlformats.org/officeDocument/2006/relationships/slide" Target="slides/slide2.xml" /><Relationship Id="rId5" Type="http://schemas.openxmlformats.org/officeDocument/2006/relationships/slide" Target="slides/slide5.xml" /><Relationship Id="rId6" Type="http://schemas.openxmlformats.org/officeDocument/2006/relationships/slide" Target="slides/slide6.xml" /><Relationship Id="rId7" Type="http://schemas.openxmlformats.org/officeDocument/2006/relationships/slide" Target="slides/slide7.xml" /><Relationship Id="rId8" Type="http://schemas.openxmlformats.org/officeDocument/2006/relationships/slide" Target="slides/slide8.xml" /><Relationship Id="rId9" Type="http://schemas.openxmlformats.org/officeDocument/2006/relationships/slide" Target="slides/slide9.xml" /></Relationships>
</file>

<file path=ppt/notesMasters/_rels/notesMaster1.xml.rels><?xml version="1.0" encoding="UTF-8" standalone="yes"?><Relationships xmlns="http://schemas.openxmlformats.org/package/2006/relationships"><Relationship Id="rId0" Type="http://schemas.openxmlformats.org/officeDocument/2006/relationships/theme" Target="../theme/theme2.xml" /></Relationships>
</file>

<file path=ppt/notesMasters/notesMaster1.xml><?xml version="1.0" encoding="utf-8"?>
<p:notesMaster xmlns:p="http://schemas.openxmlformats.org/presentationml/2006/main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p="http://schemas.openxmlformats.org/presentationml/2006/main" xmlns:a="http://schemas.openxmlformats.org/drawing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 /><Relationship Id="rId0" Type="http://schemas.openxmlformats.org/officeDocument/2006/relationships/slideLayout" Target="../slideLayouts/slideLayout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.png" /></Relationships>
</file>

<file path=ppt/slides/_rels/slide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4.xml.rels><?xml version="1.0" encoding="UTF-8" standalone="yes"?><Relationships xmlns="http://schemas.openxmlformats.org/package/2006/relationships"><Relationship Id="rId2" Type="http://schemas.openxmlformats.org/officeDocument/2006/relationships/image" Target="media/image5.svg" /><Relationship Id="rId1" Type="http://schemas.openxmlformats.org/officeDocument/2006/relationships/image" Target="media/image13.svg" /><Relationship Id="rId0" Type="http://schemas.openxmlformats.org/officeDocument/2006/relationships/slideLayout" Target="../slideLayouts/slideLayout1.xml" /><Relationship Id="rId3" Type="http://schemas.openxmlformats.org/officeDocument/2006/relationships/image" Target="media/image6.svg" /><Relationship Id="rId4" Type="http://schemas.openxmlformats.org/officeDocument/2006/relationships/image" Target="media/image13.png" /><Relationship Id="rId5" Type="http://schemas.openxmlformats.org/officeDocument/2006/relationships/image" Target="media/image13.png" /><Relationship Id="rId6" Type="http://schemas.openxmlformats.org/officeDocument/2006/relationships/image" Target="media/image13.png" /><Relationship Id="rId7" Type="http://schemas.openxmlformats.org/officeDocument/2006/relationships/image" Target="media/image13.png" /><Relationship Id="rId8" Type="http://schemas.openxmlformats.org/officeDocument/2006/relationships/image" Target="media/image5.png" /><Relationship Id="rId9" Type="http://schemas.openxmlformats.org/officeDocument/2006/relationships/image" Target="media/image6.png" /><Relationship Id="rId10" Type="http://schemas.openxmlformats.org/officeDocument/2006/relationships/image" Target="media/image6.png" /><Relationship Id="rId11" Type="http://schemas.openxmlformats.org/officeDocument/2006/relationships/image" Target="media/image6.png" /><Relationship Id="rId12" Type="http://schemas.openxmlformats.org/officeDocument/2006/relationships/image" Target="media/image6.png" /></Relationships>
</file>

<file path=ppt/slides/_rels/slide5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4.svg" /><Relationship Id="rId2" Type="http://schemas.openxmlformats.org/officeDocument/2006/relationships/image" Target="media/image14.png" /></Relationships>
</file>

<file path=ppt/slides/_rels/slide6.xml.rels><?xml version="1.0" encoding="UTF-8" standalone="yes"?><Relationships xmlns="http://schemas.openxmlformats.org/package/2006/relationships"><Relationship Id="rId3" Type="http://schemas.openxmlformats.org/officeDocument/2006/relationships/image" Target="media/image17.svg" /><Relationship Id="rId0" Type="http://schemas.openxmlformats.org/officeDocument/2006/relationships/slideLayout" Target="../slideLayouts/slideLayout1.xml" /><Relationship Id="rId4" Type="http://schemas.openxmlformats.org/officeDocument/2006/relationships/image" Target="media/image18.svg" /><Relationship Id="rId1" Type="http://schemas.openxmlformats.org/officeDocument/2006/relationships/image" Target="media/image15.svg" /><Relationship Id="rId2" Type="http://schemas.openxmlformats.org/officeDocument/2006/relationships/image" Target="media/image16.svg" /><Relationship Id="rId5" Type="http://schemas.openxmlformats.org/officeDocument/2006/relationships/image" Target="media/image15.png" /><Relationship Id="rId6" Type="http://schemas.openxmlformats.org/officeDocument/2006/relationships/image" Target="media/image16.png" /><Relationship Id="rId7" Type="http://schemas.openxmlformats.org/officeDocument/2006/relationships/image" Target="media/image17.png" /><Relationship Id="rId8" Type="http://schemas.openxmlformats.org/officeDocument/2006/relationships/image" Target="media/image18.png" /></Relationships>
</file>

<file path=ppt/slides/_rels/slide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8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9.xml.rels><?xml version="1.0" encoding="UTF-8" standalone="yes"?><Relationships xmlns="http://schemas.openxmlformats.org/package/2006/relationships"><Relationship Id="rId2" Type="http://schemas.openxmlformats.org/officeDocument/2006/relationships/image" Target="media/image5.svg" /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9.svg" /><Relationship Id="rId3" Type="http://schemas.openxmlformats.org/officeDocument/2006/relationships/image" Target="media/image20.svg" /><Relationship Id="rId4" Type="http://schemas.openxmlformats.org/officeDocument/2006/relationships/image" Target="media/image21.svg" /><Relationship Id="rId5" Type="http://schemas.openxmlformats.org/officeDocument/2006/relationships/image" Target="media/image22.svg" /><Relationship Id="rId6" Type="http://schemas.openxmlformats.org/officeDocument/2006/relationships/image" Target="media/image19.png" /><Relationship Id="rId7" Type="http://schemas.openxmlformats.org/officeDocument/2006/relationships/image" Target="media/image5.png" /><Relationship Id="rId8" Type="http://schemas.openxmlformats.org/officeDocument/2006/relationships/image" Target="media/image20.png" /><Relationship Id="rId9" Type="http://schemas.openxmlformats.org/officeDocument/2006/relationships/image" Target="media/image21.png" /><Relationship Id="rId10" Type="http://schemas.openxmlformats.org/officeDocument/2006/relationships/image" Target="media/image22.png" /></Relationships>
</file>

<file path=ppt/slides/_rels/slide10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2.svg" /><Relationship Id="rId2" Type="http://schemas.openxmlformats.org/officeDocument/2006/relationships/image" Target="media/image3.svg" /><Relationship Id="rId3" Type="http://schemas.openxmlformats.org/officeDocument/2006/relationships/image" Target="media/image4.svg" /><Relationship Id="rId4" Type="http://schemas.openxmlformats.org/officeDocument/2006/relationships/image" Target="media/image2.png" /><Relationship Id="rId5" Type="http://schemas.openxmlformats.org/officeDocument/2006/relationships/image" Target="media/image3.png" /><Relationship Id="rId6" Type="http://schemas.openxmlformats.org/officeDocument/2006/relationships/image" Target="media/image4.png" /></Relationships>
</file>

<file path=ppt/slides/_rels/slide1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5.svg" /><Relationship Id="rId2" Type="http://schemas.openxmlformats.org/officeDocument/2006/relationships/image" Target="media/image5.png" /><Relationship Id="rId3" Type="http://schemas.openxmlformats.org/officeDocument/2006/relationships/image" Target="media/image5.png" /><Relationship Id="rId4" Type="http://schemas.openxmlformats.org/officeDocument/2006/relationships/image" Target="media/image5.png" /></Relationships>
</file>

<file path=ppt/slides/_rels/slide13.xml.rels><?xml version="1.0" encoding="UTF-8" standalone="yes"?><Relationships xmlns="http://schemas.openxmlformats.org/package/2006/relationships"><Relationship Id="rId3" Type="http://schemas.openxmlformats.org/officeDocument/2006/relationships/image" Target="media/image8.svg" /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6.svg" /><Relationship Id="rId2" Type="http://schemas.openxmlformats.org/officeDocument/2006/relationships/image" Target="media/image7.svg" /><Relationship Id="rId5" Type="http://schemas.openxmlformats.org/officeDocument/2006/relationships/image" Target="media/image10.svg" /><Relationship Id="rId4" Type="http://schemas.openxmlformats.org/officeDocument/2006/relationships/image" Target="media/image9.svg" /><Relationship Id="rId6" Type="http://schemas.openxmlformats.org/officeDocument/2006/relationships/image" Target="media/image11.svg" /><Relationship Id="rId7" Type="http://schemas.openxmlformats.org/officeDocument/2006/relationships/image" Target="media/image6.png" /><Relationship Id="rId8" Type="http://schemas.openxmlformats.org/officeDocument/2006/relationships/image" Target="media/image6.png" /><Relationship Id="rId9" Type="http://schemas.openxmlformats.org/officeDocument/2006/relationships/image" Target="media/image6.png" /><Relationship Id="rId10" Type="http://schemas.openxmlformats.org/officeDocument/2006/relationships/image" Target="media/image7.png" /><Relationship Id="rId11" Type="http://schemas.openxmlformats.org/officeDocument/2006/relationships/image" Target="media/image8.png" /><Relationship Id="rId12" Type="http://schemas.openxmlformats.org/officeDocument/2006/relationships/image" Target="media/image9.png" /><Relationship Id="rId13" Type="http://schemas.openxmlformats.org/officeDocument/2006/relationships/image" Target="media/image10.png" /><Relationship Id="rId14" Type="http://schemas.openxmlformats.org/officeDocument/2006/relationships/image" Target="media/image11.png" /></Relationships>
</file>

<file path=ppt/slides/_rels/slide1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2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 descr="&lt;Slide style={{ width: '1280px', height: '720px', background: '#2E1A0E', padding: 0 }}&gt;&#10;  &lt;Box style={{ position: 'absolute', top: 0, left: 0, width: 1280, height: 720 }}&gt;&#10;    &lt;Image&#10;      src=&quot;assets/cover.png&quot;&#10;      style={{ width: '100%', height: '100%', objectFit: 'cover' }}&#10;    /&gt;&#10;  &lt;/Box&gt;&#10;  &lt;Box style={{&#10;    position: 'absolute', top: 0, left: 0, width: 1280, height: 720,&#10;    background: 'linear-gradient(180deg, rgba(46,26,14,0.10) 0%, rgba(46,26,14,0.30) 45%, rgba(36,19,8,0.82) 100%)',&#10;  }} /&gt;&#10;  &lt;Box style={{&#10;    position: 'absolute', left: 60, right: 60, bottom: 60,&#10;    flexDirection: 'column', gap: 14,&#10;  }}&gt;&#10;    &lt;Text style={{ fontSize: 18, color: '#F3E9DC', letterSpacing: 6, fontWeight: 'bold' }}&gt;&#10;      AIKA TECHNOLOGY · 招商合作介绍&#10;    &lt;/Text&gt;&#10;    &lt;Text style={{ fontSize: 72, fontWeight: 'bold', color: '#FFFFFF', lineHeight: 1.1, textShadow: '2px 2px 12px rgba(0,0,0,0.4)' }}&gt;&#10;      爱卡聚合物业家&#10;    &lt;/Text&gt;&#10;    &lt;Text style={{ fontSize: 26, color: '#FFD9C4', fontWeight: 'bold', letterSpacing: 2, textShadow: '1px 1px 8px rgba(0,0,0,0.45)' }}&gt;&#10;      一套系统，装下整个社区的生意&#10;    &lt;/Text&gt;&#10;    &lt;Box style={{ flexDirection: 'row', gap: 28, alignItems: 'center', marginTop: 10 }}&gt;&#10;      &lt;Text style={{ fontSize: 16, color: '#F0E8DE' }}&gt;一站式社区数字化经营系统&lt;/Text&gt;&#10;      &lt;Box style={{ width: 1, height: 14, background: '#C8B7A4' }} /&gt;&#10;      &lt;Text style={{ fontSize: 16, color: '#F0E8DE' }}&gt;连云港爱卡科技&lt;/Text&gt;&#10;      &lt;Box style={{ width: 1, height: 14, background: '#C8B7A4' }} /&gt;&#10;      &lt;Text style={{ fontSize: 16, color: '#FFB899', fontWeight: 'bold' }}&gt;www.ikkj.love&lt;/Text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2E1A0E"/>
          </a:solidFill>
          <a:ln/>
        </p:spPr>
        <p:txBody>
          <a:bodyPr/>
          <a:p/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1"/>
          <a:srcRect l="0" t="7812" r="0" b="7812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E1A0E">
                  <a:alpha val="10000"/>
                </a:srgbClr>
              </a:gs>
              <a:gs pos="45000">
                <a:srgbClr val="2E1A0E">
                  <a:alpha val="30000"/>
                </a:srgbClr>
              </a:gs>
              <a:gs pos="100000">
                <a:srgbClr val="241308">
                  <a:alpha val="82000"/>
                </a:srgbClr>
              </a:gs>
            </a:gsLst>
            <a:lin ang="5400000" scaled="1"/>
          </a:gradFill>
          <a:ln/>
        </p:spPr>
        <p:txBody>
          <a:bodyPr/>
          <a:p/>
        </p:txBody>
      </p:sp>
      <p:sp>
        <p:nvSpPr>
          <p:cNvPr id="5" name="" descr="{&quot;isTemplate&quot;:true,&quot;type&quot;:&quot;text&quot;}"/>
          <p:cNvSpPr txBox="1"/>
          <p:nvPr/>
        </p:nvSpPr>
        <p:spPr>
          <a:xfrm rot="0" flipH="0" flipV="0">
            <a:off x="571500" y="4171950"/>
            <a:ext cx="110490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 spc="450">
                <a:solidFill>
                  <a:srgbClr val="F3E9DC"/>
                </a:solidFill>
                <a:latin typeface="Microsoft YaHei"/>
                <a:ea typeface="Microsoft YaHei"/>
              </a:rPr>
              <a:t xml:space="preserve">AIKA TECHNOLOGY · </a:t>
            </a:r>
            <a:r>
              <a:rPr lang="zh-CN" sz="1350" b="1" spc="450">
                <a:solidFill>
                  <a:srgbClr val="F3E9DC"/>
                </a:solidFill>
                <a:latin typeface="Microsoft YaHei"/>
                <a:ea typeface="Microsoft YaHei"/>
              </a:rPr>
              <a:t>招商合作介绍</a:t>
            </a:r>
            <a:endParaRPr/>
          </a:p>
        </p:txBody>
      </p:sp>
      <p:sp>
        <p:nvSpPr>
          <p:cNvPr id="6" name="" descr="{&quot;isTemplate&quot;:true,&quot;type&quot;:&quot;text&quot;}"/>
          <p:cNvSpPr txBox="1"/>
          <p:nvPr/>
        </p:nvSpPr>
        <p:spPr>
          <a:xfrm rot="0" flipH="0" flipV="0">
            <a:off x="571500" y="4514850"/>
            <a:ext cx="11049000" cy="914400"/>
          </a:xfrm>
          <a:prstGeom prst="rect"/>
        </p:spPr>
        <p:txBody>
          <a:bodyPr wrap="none" lIns="0" tIns="0" rIns="0" bIns="0"/>
          <a:p>
            <a:pPr>
              <a:lnSpc>
                <a:spcPct val="110000"/>
              </a:lnSpc>
            </a:pPr>
            <a:r>
              <a:rPr lang="zh-CN" sz="5400" b="1">
                <a:solidFill>
                  <a:srgbClr val="FFFFFF"/>
                </a:solidFill>
                <a:effectLst>
                  <a:outerShdw blurRad="114300" dist="26940" dir="2700000">
                    <a:srgbClr val="000000">
                      <a:alpha val="40000"/>
                    </a:srgbClr>
                  </a:outerShdw>
                </a:effectLst>
                <a:latin typeface="Microsoft YaHei"/>
                <a:ea typeface="Microsoft YaHei"/>
              </a:rPr>
              <a:t>爱卡聚合物业家</a:t>
            </a:r>
            <a:endParaRPr/>
          </a:p>
        </p:txBody>
      </p:sp>
      <p:sp>
        <p:nvSpPr>
          <p:cNvPr id="7" name="" descr="{&quot;isTemplate&quot;:true,&quot;type&quot;:&quot;text&quot;}"/>
          <p:cNvSpPr txBox="1"/>
          <p:nvPr/>
        </p:nvSpPr>
        <p:spPr>
          <a:xfrm rot="0" flipH="0" flipV="0">
            <a:off x="571500" y="5562600"/>
            <a:ext cx="110490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 spc="150">
                <a:solidFill>
                  <a:srgbClr val="FFD9C4"/>
                </a:solidFill>
                <a:effectLst>
                  <a:outerShdw blurRad="76200" dist="13470" dir="2700000">
                    <a:srgbClr val="000000">
                      <a:alpha val="45000"/>
                    </a:srgbClr>
                  </a:outerShdw>
                </a:effectLst>
                <a:latin typeface="Microsoft YaHei"/>
                <a:ea typeface="Microsoft YaHei"/>
              </a:rPr>
              <a:t>一套系统，装下整个社区的生意</a:t>
            </a:r>
            <a:endParaRPr/>
          </a:p>
        </p:txBody>
      </p:sp>
      <p:sp>
        <p:nvSpPr>
          <p:cNvPr id="8" name="" descr="{&quot;isTemplate&quot;:true,&quot;type&quot;:&quot;text&quot;}"/>
          <p:cNvSpPr txBox="1"/>
          <p:nvPr/>
        </p:nvSpPr>
        <p:spPr>
          <a:xfrm rot="0" flipH="0" flipV="0">
            <a:off x="571500" y="6096000"/>
            <a:ext cx="18288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F0E8DE"/>
                </a:solidFill>
                <a:latin typeface="Microsoft YaHei"/>
                <a:ea typeface="Microsoft YaHei"/>
              </a:rPr>
              <a:t>一站式社区数字化经营系统</a:t>
            </a:r>
            <a:endParaRPr/>
          </a:p>
        </p:txBody>
      </p:sp>
      <p:sp>
        <p:nvSpPr>
          <p:cNvPr id="9" name=""/>
          <p:cNvSpPr/>
          <p:nvPr/>
        </p:nvSpPr>
        <p:spPr>
          <a:xfrm rot="0" flipH="0" flipV="0">
            <a:off x="2667000" y="6124575"/>
            <a:ext cx="9525" cy="133350"/>
          </a:xfrm>
          <a:prstGeom prst="rect">
            <a:avLst/>
          </a:prstGeom>
          <a:solidFill>
            <a:srgbClr val="C8B7A4"/>
          </a:solidFill>
          <a:ln/>
        </p:spPr>
        <p:txBody>
          <a:bodyPr/>
          <a:p/>
        </p:txBody>
      </p:sp>
      <p:sp>
        <p:nvSpPr>
          <p:cNvPr id="10" name="" descr="{&quot;isTemplate&quot;:true,&quot;type&quot;:&quot;text&quot;}"/>
          <p:cNvSpPr txBox="1"/>
          <p:nvPr/>
        </p:nvSpPr>
        <p:spPr>
          <a:xfrm rot="0" flipH="0" flipV="0">
            <a:off x="2943225" y="6096000"/>
            <a:ext cx="10668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F0E8DE"/>
                </a:solidFill>
                <a:latin typeface="Microsoft YaHei"/>
                <a:ea typeface="Microsoft YaHei"/>
              </a:rPr>
              <a:t>连云港爱卡科技</a:t>
            </a:r>
            <a:endParaRPr/>
          </a:p>
        </p:txBody>
      </p:sp>
      <p:sp>
        <p:nvSpPr>
          <p:cNvPr id="11" name=""/>
          <p:cNvSpPr/>
          <p:nvPr/>
        </p:nvSpPr>
        <p:spPr>
          <a:xfrm rot="0" flipH="0" flipV="0">
            <a:off x="4276725" y="6124575"/>
            <a:ext cx="9525" cy="133350"/>
          </a:xfrm>
          <a:prstGeom prst="rect">
            <a:avLst/>
          </a:prstGeom>
          <a:solidFill>
            <a:srgbClr val="C8B7A4"/>
          </a:solidFill>
          <a:ln/>
        </p:spPr>
        <p:txBody>
          <a:bodyPr/>
          <a:p/>
        </p:txBody>
      </p:sp>
      <p:sp>
        <p:nvSpPr>
          <p:cNvPr id="12" name="" descr="{&quot;isTemplate&quot;:true,&quot;type&quot;:&quot;text&quot;}"/>
          <p:cNvSpPr txBox="1"/>
          <p:nvPr/>
        </p:nvSpPr>
        <p:spPr>
          <a:xfrm rot="0" flipH="0" flipV="0">
            <a:off x="4552950" y="6096000"/>
            <a:ext cx="10668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FFB899"/>
                </a:solidFill>
                <a:latin typeface="Microsoft YaHei"/>
                <a:ea typeface="Microsoft YaHei"/>
              </a:rPr>
              <a:t>www.ikkj.love</a:t>
            </a:r>
            <a:endParaRPr/>
          </a:p>
        </p:txBody>
      </p:sp>
    </p:spTree>
  </p:cSld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38" name="" descr="&lt;Slide style={{ width: '1280px', height: '720px', background: '#FAF7F2', padding: '60px 60px 60px 60px' }}&gt;&#10;  &lt;Box style={{ flexDirection: 'row', width: '100%', height: '100%', gap: 48 }}&gt;&#10;    &lt;Box style={{ width: 300, flexDirection: 'column', justifyContent: 'flex-start' }}&gt;&#10;      &lt;Text style={{ fontSize: 60, fontWeight: 'bold', color: '#4A2E1C', lineHeight: 1.1 }}&gt;&#10;        目录&#10;      &lt;/Text&gt;&#10;      &lt;Text style={{ fontSize: 18, color: '#8C7F72', letterSpacing: 5, marginTop: 8 }}&gt;&#10;        CONTENTS&#10;      &lt;/Text&gt;&#10;      &lt;Box style={{ width: 64, height: 4, background: '#E8551E', borderRadius: 2, marginTop: 24 }} /&gt;&#10;      &lt;Text style={{ fontSize: 15, color: '#8C7F72', marginTop: 28, lineHeight: 1.7 }}&gt;&#10;        爱卡聚合物业家&lt;br /&gt;招商合作介绍&#10;      &lt;/Text&gt;&#10;    &lt;/Box&gt;&#10;    &lt;Box style={{ flex: 1, flexDirection: 'column', justifyContent: 'center', gap: 44 }}&gt;&#10;      &lt;Box style={{ flexDirection: 'row', alignItems: 'flex-start', gap: 24 }}&gt;&#10;        &lt;Text style={{ fontSize: 44, fontWeight: 'bold', color: '#E8551E', width: 80, lineHeight: 1 }}&gt;&#10;          01&#10;        &lt;/Text&gt;&#10;        &lt;Box style={{ flex: 1, flexDirection: 'column', gap: 6, paddingTop: 4 }}&gt;&#10;          &lt;Text style={{ fontSize: 26, fontWeight: 'bold', color: '#2E2620' }}&gt;&#10;            产品与功能&#10;          &lt;/Text&gt;&#10;          &lt;Text style={{ fontSize: 16, color: '#8C7F72' }}&gt;&#10;            流量困局 · 九大模块 50+ 插件 · 差异化能力&#10;          &lt;/Text&gt;&#10;        &lt;/Box&gt;&#10;      &lt;/Box&gt;&#10;      &lt;Box style={{ width: '100%', height: 1, background: '#EFE4D4' }} /&gt;&#10;      &lt;Box style={{ flexDirection: 'row', alignItems: 'flex-start', gap: 24 }}&gt;&#10;        &lt;Text style={{ fontSize: 44, fontWeight: 'bold', color: '#E8551E', width: 80, lineHeight: 1 }}&gt;&#10;          02&#10;        &lt;/Text&gt;&#10;        &lt;Box style={{ flex: 1, flexDirection: 'column', gap: 6, paddingTop: 4 }}&gt;&#10;          &lt;Text style={{ fontSize: 26, fontWeight: 'bold', color: '#2E2620' }}&gt;&#10;            变现与推广&#10;          &lt;/Text&gt;&#10;          &lt;Text style={{ fontSize: 16, color: '#8C7F72' }}&gt;&#10;            六条收入管道 · 礼金抵扣物业费飞轮 · 招商打法&#10;          &lt;/Text&gt;&#10;        &lt;/Box&gt;&#10;      &lt;/Box&gt;&#10;      &lt;Box style={{ width: '100%', height: 1, background: '#EFE4D4' }} /&gt;&#10;      &lt;Box style={{ flexDirection: 'row', alignItems: 'flex-start', gap: 24 }}&gt;&#10;        &lt;Text style={{ fontSize: 44, fontWeight: 'bold', color: '#E8551E', width: 80, lineHeight: 1 }}&gt;&#10;          03&#10;        &lt;/Text&gt;&#10;        &lt;Box style={{ flex: 1, flexDirection: 'column', gap: 6, paddingTop: 4 }}&gt;&#10;          &lt;Text style={{ fontSize: 26, fontWeight: 'bold', color: '#2E2620' }}&gt;&#10;            落地与合作&#10;          &lt;/Text&gt;&#10;          &lt;Text style={{ fontSize: 16, color: '#8C7F72' }}&gt;&#10;            四步上线 · 总部支持 · 合作模式&#10;          &lt;/Text&gt;&#10;        &lt;/Box&gt;&#10;      &lt;/Box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AF7F2"/>
          </a:solidFill>
          <a:ln/>
        </p:spPr>
        <p:txBody>
          <a:bodyPr/>
          <a:p/>
        </p:txBody>
      </p:sp>
      <p:sp>
        <p:nvSpPr>
          <p:cNvPr id="140" name="" descr="{&quot;isTemplate&quot;:true,&quot;type&quot;:&quot;text&quot;}"/>
          <p:cNvSpPr txBox="1"/>
          <p:nvPr/>
        </p:nvSpPr>
        <p:spPr>
          <a:xfrm rot="0" flipH="0" flipV="0">
            <a:off x="571500" y="571500"/>
            <a:ext cx="2857500" cy="762000"/>
          </a:xfrm>
          <a:prstGeom prst="rect"/>
        </p:spPr>
        <p:txBody>
          <a:bodyPr wrap="none" lIns="0" tIns="0" rIns="0" bIns="0"/>
          <a:p>
            <a:pPr>
              <a:lnSpc>
                <a:spcPct val="110000"/>
              </a:lnSpc>
            </a:pPr>
            <a:r>
              <a:rPr lang="zh-CN" sz="4500" b="1">
                <a:solidFill>
                  <a:srgbClr val="4A2E1C"/>
                </a:solidFill>
                <a:latin typeface="Microsoft YaHei"/>
                <a:ea typeface="Microsoft YaHei"/>
              </a:rPr>
              <a:t>目录</a:t>
            </a:r>
            <a:endParaRPr/>
          </a:p>
        </p:txBody>
      </p:sp>
      <p:sp>
        <p:nvSpPr>
          <p:cNvPr id="141" name="" descr="{&quot;isTemplate&quot;:true,&quot;type&quot;:&quot;text&quot;}"/>
          <p:cNvSpPr txBox="1"/>
          <p:nvPr/>
        </p:nvSpPr>
        <p:spPr>
          <a:xfrm rot="0" flipH="0" flipV="0">
            <a:off x="571500" y="1409700"/>
            <a:ext cx="28575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spc="375">
                <a:solidFill>
                  <a:srgbClr val="8C7F72"/>
                </a:solidFill>
                <a:latin typeface="Microsoft YaHei"/>
                <a:ea typeface="Microsoft YaHei"/>
              </a:rPr>
              <a:t>CONTENTS</a:t>
            </a:r>
            <a:endParaRPr/>
          </a:p>
        </p:txBody>
      </p:sp>
      <p:sp>
        <p:nvSpPr>
          <p:cNvPr id="142" name=""/>
          <p:cNvSpPr/>
          <p:nvPr/>
        </p:nvSpPr>
        <p:spPr>
          <a:xfrm rot="0" flipH="0" flipV="0">
            <a:off x="571500" y="1847850"/>
            <a:ext cx="609600" cy="38100"/>
          </a:xfrm>
          <a:prstGeom prst="roundRect">
            <a:avLst>
              <a:gd name="adj" fmla="val 50000"/>
            </a:avLst>
          </a:prstGeom>
          <a:solidFill>
            <a:srgbClr val="E8551E"/>
          </a:solidFill>
          <a:ln/>
        </p:spPr>
        <p:txBody>
          <a:bodyPr/>
          <a:p/>
        </p:txBody>
      </p:sp>
      <p:sp>
        <p:nvSpPr>
          <p:cNvPr id="143" name="" descr="{&quot;isTemplate&quot;:true,&quot;type&quot;:&quot;text&quot;}"/>
          <p:cNvSpPr txBox="1"/>
          <p:nvPr/>
        </p:nvSpPr>
        <p:spPr>
          <a:xfrm rot="0" flipH="0" flipV="0">
            <a:off x="571500" y="2152650"/>
            <a:ext cx="2857500" cy="590550"/>
          </a:xfrm>
          <a:prstGeom prst="rect"/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zh-CN" sz="1125">
                <a:solidFill>
                  <a:srgbClr val="8C7F72"/>
                </a:solidFill>
                <a:latin typeface="Microsoft YaHei"/>
                <a:ea typeface="Microsoft YaHei"/>
              </a:rPr>
              <a:t>爱卡聚合物业家</a:t>
            </a:r>
            <a:endParaRPr/>
          </a:p>
          <a:p>
            <a:pPr>
              <a:lnSpc>
                <a:spcPct val="170000"/>
              </a:lnSpc>
            </a:pPr>
            <a:r>
              <a:rPr lang="zh-CN" sz="1125">
                <a:solidFill>
                  <a:srgbClr val="8C7F72"/>
                </a:solidFill>
                <a:latin typeface="Microsoft YaHei"/>
                <a:ea typeface="Microsoft YaHei"/>
              </a:rPr>
              <a:t>招商合作介绍</a:t>
            </a:r>
            <a:endParaRPr/>
          </a:p>
        </p:txBody>
      </p:sp>
      <p:sp>
        <p:nvSpPr>
          <p:cNvPr id="144" name="" descr="{&quot;isTemplate&quot;:true,&quot;type&quot;:&quot;text&quot;}"/>
          <p:cNvSpPr txBox="1"/>
          <p:nvPr/>
        </p:nvSpPr>
        <p:spPr>
          <a:xfrm rot="0" flipH="0" flipV="0">
            <a:off x="3886200" y="1695450"/>
            <a:ext cx="762000" cy="5048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300" b="1">
                <a:solidFill>
                  <a:srgbClr val="E8551E"/>
                </a:solidFill>
                <a:latin typeface="Microsoft YaHei"/>
                <a:ea typeface="Microsoft YaHei"/>
              </a:rPr>
              <a:t>01</a:t>
            </a:r>
            <a:endParaRPr/>
          </a:p>
        </p:txBody>
      </p:sp>
      <p:sp>
        <p:nvSpPr>
          <p:cNvPr id="145" name="" descr="{&quot;isTemplate&quot;:true,&quot;type&quot;:&quot;text&quot;}"/>
          <p:cNvSpPr txBox="1"/>
          <p:nvPr/>
        </p:nvSpPr>
        <p:spPr>
          <a:xfrm rot="0" flipH="0" flipV="0">
            <a:off x="4876800" y="1733550"/>
            <a:ext cx="67437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2E2620"/>
                </a:solidFill>
                <a:latin typeface="Microsoft YaHei"/>
                <a:ea typeface="Microsoft YaHei"/>
              </a:rPr>
              <a:t>产品与功能</a:t>
            </a:r>
            <a:endParaRPr/>
          </a:p>
        </p:txBody>
      </p:sp>
      <p:sp>
        <p:nvSpPr>
          <p:cNvPr id="146" name="" descr="{&quot;isTemplate&quot;:true,&quot;type&quot;:&quot;text&quot;}"/>
          <p:cNvSpPr txBox="1"/>
          <p:nvPr/>
        </p:nvSpPr>
        <p:spPr>
          <a:xfrm rot="0" flipH="0" flipV="0">
            <a:off x="4876800" y="2095500"/>
            <a:ext cx="67437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8C7F72"/>
                </a:solidFill>
                <a:latin typeface="Microsoft YaHei"/>
                <a:ea typeface="Microsoft YaHei"/>
              </a:rPr>
              <a:t>流量困局</a:t>
            </a:r>
            <a:r>
              <a:rPr lang="en-US" sz="120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>
                <a:solidFill>
                  <a:srgbClr val="8C7F72"/>
                </a:solidFill>
                <a:latin typeface="Microsoft YaHei"/>
                <a:ea typeface="Microsoft YaHei"/>
              </a:rPr>
              <a:t>九大模块</a:t>
            </a:r>
            <a:r>
              <a:rPr lang="en-US" sz="1200">
                <a:solidFill>
                  <a:srgbClr val="8C7F72"/>
                </a:solidFill>
                <a:latin typeface="Microsoft YaHei"/>
                <a:ea typeface="Microsoft YaHei"/>
              </a:rPr>
              <a:t xml:space="preserve"> 50+ </a:t>
            </a:r>
            <a:r>
              <a:rPr lang="zh-CN" sz="1200">
                <a:solidFill>
                  <a:srgbClr val="8C7F72"/>
                </a:solidFill>
                <a:latin typeface="Microsoft YaHei"/>
                <a:ea typeface="Microsoft YaHei"/>
              </a:rPr>
              <a:t>插件</a:t>
            </a:r>
            <a:r>
              <a:rPr lang="en-US" sz="120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>
                <a:solidFill>
                  <a:srgbClr val="8C7F72"/>
                </a:solidFill>
                <a:latin typeface="Microsoft YaHei"/>
                <a:ea typeface="Microsoft YaHei"/>
              </a:rPr>
              <a:t>差异化能力</a:t>
            </a:r>
            <a:endParaRPr/>
          </a:p>
        </p:txBody>
      </p:sp>
      <p:sp>
        <p:nvSpPr>
          <p:cNvPr id="147" name=""/>
          <p:cNvSpPr/>
          <p:nvPr/>
        </p:nvSpPr>
        <p:spPr>
          <a:xfrm rot="0" flipH="0" flipV="0">
            <a:off x="3886200" y="2705100"/>
            <a:ext cx="7734300" cy="9525"/>
          </a:xfrm>
          <a:prstGeom prst="rect">
            <a:avLst/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148" name="" descr="{&quot;isTemplate&quot;:true,&quot;type&quot;:&quot;text&quot;}"/>
          <p:cNvSpPr txBox="1"/>
          <p:nvPr/>
        </p:nvSpPr>
        <p:spPr>
          <a:xfrm rot="0" flipH="0" flipV="0">
            <a:off x="3886200" y="3133725"/>
            <a:ext cx="762000" cy="5048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300" b="1">
                <a:solidFill>
                  <a:srgbClr val="E8551E"/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149" name="" descr="{&quot;isTemplate&quot;:true,&quot;type&quot;:&quot;text&quot;}"/>
          <p:cNvSpPr txBox="1"/>
          <p:nvPr/>
        </p:nvSpPr>
        <p:spPr>
          <a:xfrm rot="0" flipH="0" flipV="0">
            <a:off x="4876800" y="3171825"/>
            <a:ext cx="67437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2E2620"/>
                </a:solidFill>
                <a:latin typeface="Microsoft YaHei"/>
                <a:ea typeface="Microsoft YaHei"/>
              </a:rPr>
              <a:t>变现与推广</a:t>
            </a:r>
            <a:endParaRPr/>
          </a:p>
        </p:txBody>
      </p:sp>
      <p:sp>
        <p:nvSpPr>
          <p:cNvPr id="150" name="" descr="{&quot;isTemplate&quot;:true,&quot;type&quot;:&quot;text&quot;}"/>
          <p:cNvSpPr txBox="1"/>
          <p:nvPr/>
        </p:nvSpPr>
        <p:spPr>
          <a:xfrm rot="0" flipH="0" flipV="0">
            <a:off x="4876800" y="3533775"/>
            <a:ext cx="67437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8C7F72"/>
                </a:solidFill>
                <a:latin typeface="Microsoft YaHei"/>
                <a:ea typeface="Microsoft YaHei"/>
              </a:rPr>
              <a:t>六条收入管道</a:t>
            </a:r>
            <a:r>
              <a:rPr lang="en-US" sz="120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>
                <a:solidFill>
                  <a:srgbClr val="8C7F72"/>
                </a:solidFill>
                <a:latin typeface="Microsoft YaHei"/>
                <a:ea typeface="Microsoft YaHei"/>
              </a:rPr>
              <a:t>礼金抵扣物业费飞轮</a:t>
            </a:r>
            <a:r>
              <a:rPr lang="en-US" sz="120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>
                <a:solidFill>
                  <a:srgbClr val="8C7F72"/>
                </a:solidFill>
                <a:latin typeface="Microsoft YaHei"/>
                <a:ea typeface="Microsoft YaHei"/>
              </a:rPr>
              <a:t>招商打法</a:t>
            </a:r>
            <a:endParaRPr/>
          </a:p>
        </p:txBody>
      </p:sp>
      <p:sp>
        <p:nvSpPr>
          <p:cNvPr id="151" name=""/>
          <p:cNvSpPr/>
          <p:nvPr/>
        </p:nvSpPr>
        <p:spPr>
          <a:xfrm rot="0" flipH="0" flipV="0">
            <a:off x="3886200" y="4143375"/>
            <a:ext cx="7734300" cy="9525"/>
          </a:xfrm>
          <a:prstGeom prst="rect">
            <a:avLst/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152" name="" descr="{&quot;isTemplate&quot;:true,&quot;type&quot;:&quot;text&quot;}"/>
          <p:cNvSpPr txBox="1"/>
          <p:nvPr/>
        </p:nvSpPr>
        <p:spPr>
          <a:xfrm rot="0" flipH="0" flipV="0">
            <a:off x="3886200" y="4572000"/>
            <a:ext cx="762000" cy="5048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300" b="1">
                <a:solidFill>
                  <a:srgbClr val="E8551E"/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153" name="" descr="{&quot;isTemplate&quot;:true,&quot;type&quot;:&quot;text&quot;}"/>
          <p:cNvSpPr txBox="1"/>
          <p:nvPr/>
        </p:nvSpPr>
        <p:spPr>
          <a:xfrm rot="0" flipH="0" flipV="0">
            <a:off x="4876800" y="4610100"/>
            <a:ext cx="67437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2E2620"/>
                </a:solidFill>
                <a:latin typeface="Microsoft YaHei"/>
                <a:ea typeface="Microsoft YaHei"/>
              </a:rPr>
              <a:t>落地与合作</a:t>
            </a:r>
            <a:endParaRPr/>
          </a:p>
        </p:txBody>
      </p:sp>
      <p:sp>
        <p:nvSpPr>
          <p:cNvPr id="154" name="" descr="{&quot;isTemplate&quot;:true,&quot;type&quot;:&quot;text&quot;}"/>
          <p:cNvSpPr txBox="1"/>
          <p:nvPr/>
        </p:nvSpPr>
        <p:spPr>
          <a:xfrm rot="0" flipH="0" flipV="0">
            <a:off x="4876800" y="4972050"/>
            <a:ext cx="67437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8C7F72"/>
                </a:solidFill>
                <a:latin typeface="Microsoft YaHei"/>
                <a:ea typeface="Microsoft YaHei"/>
              </a:rPr>
              <a:t>四步上线</a:t>
            </a:r>
            <a:r>
              <a:rPr lang="en-US" sz="120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>
                <a:solidFill>
                  <a:srgbClr val="8C7F72"/>
                </a:solidFill>
                <a:latin typeface="Microsoft YaHei"/>
                <a:ea typeface="Microsoft YaHei"/>
              </a:rPr>
              <a:t>总部支持</a:t>
            </a:r>
            <a:r>
              <a:rPr lang="en-US" sz="120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>
                <a:solidFill>
                  <a:srgbClr val="8C7F72"/>
                </a:solidFill>
                <a:latin typeface="Microsoft YaHei"/>
                <a:ea typeface="Microsoft YaHei"/>
              </a:rPr>
              <a:t>合作模式</a:t>
            </a:r>
            <a:endParaRPr/>
          </a:p>
        </p:txBody>
      </p:sp>
    </p:spTree>
  </p:cSld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55" name="" descr="&lt;Slide style={{ width: '1280px', height: '720px', background: '#FAF7F2', padding: '60px 60px 60px 60px' }}&gt;&#10;  &lt;Box style={{ width: '100%', height: '100%', flexDirection: 'column', justifyContent: 'center', gap: 20 }}&gt;&#10;    &lt;Text style={{ fontSize: 150, fontWeight: 'bold', color: '#E8551E', lineHeight: 1, letterSpacing: 4 }}&gt;&#10;      01&#10;    &lt;/Text&gt;&#10;    &lt;Text style={{ fontSize: 48, fontWeight: 'bold', color: '#4A2E1C', letterSpacing: 3 }}&gt;&#10;      产品与功能&#10;    &lt;/Text&gt;&#10;    &lt;Text style={{ fontSize: 18, color: '#8C7F72', letterSpacing: 1 }}&gt;&#10;      社区里的高频生意，一套系统全部接住&#10;    &lt;/Text&gt;&#10;  &lt;/Box&gt;&#10;  &lt;Box style={{ position: 'absolute', top: 60, right: 60, width: 24, height: 24, background: '#4A2E1C', borderRadius: 6, justifyContent: 'center', alignItems: 'center' }}&gt;&#10;    &lt;Text style={{ fontSize: 12, color: '#FAF7F2', fontWeight: 'bold' }}&gt;AK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AF7F2"/>
          </a:solidFill>
          <a:ln/>
        </p:spPr>
        <p:txBody>
          <a:bodyPr/>
          <a:p/>
        </p:txBody>
      </p:sp>
      <p:sp>
        <p:nvSpPr>
          <p:cNvPr id="157" name="" descr="{&quot;isTemplate&quot;:true,&quot;type&quot;:&quot;text&quot;}"/>
          <p:cNvSpPr txBox="1"/>
          <p:nvPr/>
        </p:nvSpPr>
        <p:spPr>
          <a:xfrm rot="0" flipH="0" flipV="0">
            <a:off x="571500" y="2000250"/>
            <a:ext cx="11049000" cy="1714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0" b="1" spc="300">
                <a:solidFill>
                  <a:srgbClr val="E8551E"/>
                </a:solidFill>
                <a:latin typeface="Microsoft YaHei"/>
                <a:ea typeface="Microsoft YaHei"/>
              </a:rPr>
              <a:t>01</a:t>
            </a:r>
            <a:endParaRPr/>
          </a:p>
        </p:txBody>
      </p:sp>
      <p:sp>
        <p:nvSpPr>
          <p:cNvPr id="158" name="" descr="{&quot;isTemplate&quot;:true,&quot;type&quot;:&quot;text&quot;}"/>
          <p:cNvSpPr txBox="1"/>
          <p:nvPr/>
        </p:nvSpPr>
        <p:spPr>
          <a:xfrm rot="0" flipH="0" flipV="0">
            <a:off x="571500" y="3905250"/>
            <a:ext cx="11049000" cy="552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600" b="1" spc="225">
                <a:solidFill>
                  <a:srgbClr val="4A2E1C"/>
                </a:solidFill>
                <a:latin typeface="Microsoft YaHei"/>
                <a:ea typeface="Microsoft YaHei"/>
              </a:rPr>
              <a:t>产品与功能</a:t>
            </a:r>
            <a:endParaRPr/>
          </a:p>
        </p:txBody>
      </p:sp>
      <p:sp>
        <p:nvSpPr>
          <p:cNvPr id="159" name="" descr="{&quot;isTemplate&quot;:true,&quot;type&quot;:&quot;text&quot;}"/>
          <p:cNvSpPr txBox="1"/>
          <p:nvPr/>
        </p:nvSpPr>
        <p:spPr>
          <a:xfrm rot="0" flipH="0" flipV="0">
            <a:off x="571500" y="4648200"/>
            <a:ext cx="110490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spc="75">
                <a:solidFill>
                  <a:srgbClr val="8C7F72"/>
                </a:solidFill>
                <a:latin typeface="Microsoft YaHei"/>
                <a:ea typeface="Microsoft YaHei"/>
              </a:rPr>
              <a:t>社区里的高频生意，一套系统全部接住</a:t>
            </a:r>
            <a:endParaRPr/>
          </a:p>
        </p:txBody>
      </p:sp>
      <p:sp>
        <p:nvSpPr>
          <p:cNvPr id="160" name=""/>
          <p:cNvSpPr/>
          <p:nvPr/>
        </p:nvSpPr>
        <p:spPr>
          <a:xfrm rot="0" flipH="0" flipV="0">
            <a:off x="11391900" y="571500"/>
            <a:ext cx="228600" cy="228600"/>
          </a:xfrm>
          <a:prstGeom prst="roundRect">
            <a:avLst>
              <a:gd name="adj" fmla="val 25000"/>
            </a:avLst>
          </a:prstGeom>
          <a:solidFill>
            <a:srgbClr val="4A2E1C"/>
          </a:solidFill>
          <a:ln/>
        </p:spPr>
        <p:txBody>
          <a:bodyPr/>
          <a:p/>
        </p:txBody>
      </p:sp>
      <p:sp>
        <p:nvSpPr>
          <p:cNvPr id="161" name="" descr="{&quot;isTemplate&quot;:true,&quot;type&quot;:&quot;text&quot;}"/>
          <p:cNvSpPr txBox="1"/>
          <p:nvPr/>
        </p:nvSpPr>
        <p:spPr>
          <a:xfrm rot="0" flipH="0" flipV="0">
            <a:off x="11420475" y="619125"/>
            <a:ext cx="17145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AF7F2"/>
                </a:solidFill>
                <a:latin typeface="Microsoft YaHei"/>
                <a:ea typeface="Microsoft YaHei"/>
              </a:rPr>
              <a:t>AK</a:t>
            </a:r>
            <a:endParaRPr/>
          </a:p>
        </p:txBody>
      </p:sp>
    </p:spTree>
  </p:cSld>
</p:sld>
</file>

<file path=ppt/slides/slide4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162" name="" descr="&lt;Slide style={{ width: '1280px', height: '720px', background: '#FAF7F2', padding: '60px 60px 60px 60px' }}&gt;&#10;  &lt;Box style={{ flexDirection: 'column', width: '100%', height: '100%' }}&gt;&#10;    &lt;Text style={{ fontSize: 34, fontWeight: 'bold', color: '#2E2620' }}&gt;&#10;      社区生意的好流量，卡在旧工具上&#10;    &lt;/Text&gt;&#10;    &lt;Box style={{ width: '100%', height: 1, background: '#EFE4D4', margin: '14px 0 26px 0' }} /&gt;&#10;    &lt;Box style={{ flexDirection: 'row', width: '100%', flex: 1, gap: 32 }}&gt;&#10;      &lt;Box style={{ width: 470, flexDirection: 'column', gap: 18, justifyContent: 'flex-start' }}&gt;&#10;        &lt;Text style={{ fontSize: 22, fontWeight: 'bold', color: '#8C7F72', letterSpacing: 1 }}&gt;&#10;          传统做法 · 割裂&#10;        &lt;/Text&gt;&#10;        &lt;Box style={{ flexDirection: 'row', gap: 12, alignItems: 'flex-start' }}&gt;&#10;          &lt;FAIcon name='times-circle' style={{ fill: '#B4A897', width: 22, height: 22, marginTop: 2 }} /&gt;&#10;          &lt;Text style={{ fontSize: 18, color: '#5C5147', lineHeight: 1.55 }}&gt;&#10;            物业、团购、淘客各用一套系统，重复付费、重复维护&#10;          &lt;/Text&gt;&#10;        &lt;/Box&gt;&#10;        &lt;Box style={{ flexDirection: 'row', gap: 12, alignItems: 'flex-start' }}&gt;&#10;          &lt;FAIcon name='times-circle' style={{ fill: '#B4A897', width: 22, height: 22, marginTop: 2 }} /&gt;&#10;          &lt;Text style={{ fontSize: 18, color: '#5C5147', lineHeight: 1.55 }}&gt;&#10;            线上 CPS 佣金与线下社区场景互不相通，流量白白流失&#10;          &lt;/Text&gt;&#10;        &lt;/Box&gt;&#10;        &lt;Box style={{ flexDirection: 'row', gap: 12, alignItems: 'flex-start' }}&gt;&#10;          &lt;FAIcon name='times-circle' style={{ fill: '#B4A897', width: 22, height: 22, marginTop: 2 }} /&gt;&#10;          &lt;Text style={{ fontSize: 18, color: '#5C5147', lineHeight: 1.55 }}&gt;&#10;            物业守着入户流量，却缺一套把流量变成收入的工具&#10;          &lt;/Text&gt;&#10;        &lt;/Box&gt;&#10;        &lt;Box style={{ flexDirection: 'row', gap: 12, alignItems: 'flex-start' }}&gt;&#10;          &lt;FAIcon name='times-circle' style={{ fill: '#B4A897', width: 22, height: 22, marginTop: 2 }} /&gt;&#10;          &lt;Text style={{ fontSize: 18, color: '#5C5147', lineHeight: 1.55 }}&gt;&#10;            订单、佣金、会员数据分散，经营状况看不全&#10;          &lt;/Text&gt;&#10;        &lt;/Box&gt;&#10;      &lt;/Box&gt;&#10;      &lt;Box style={{ width: 60, flexDirection: 'column', alignItems: 'center', justifyContent: 'center', gap: 8 }}&gt;&#10;        &lt;FAIcon name='arrow-right' style={{ fill: '#E8551E', width: 36, height: 36 }} /&gt;&#10;      &lt;/Box&gt;&#10;      &lt;Box style={{ flex: 1, background: '#4A2E1C', borderRadius: 12, padding: 28, flexDirection: 'column', gap: 18 }}&gt;&#10;        &lt;Text style={{ fontSize: 22, fontWeight: 'bold', color: '#FFD9C4', letterSpacing: 1 }}&gt;&#10;          爱卡聚合物业家 · 一套系统接住&#10;        &lt;/Text&gt;&#10;        &lt;Box style={{ flexDirection: 'row', gap: 12, alignItems: 'flex-start' }}&gt;&#10;          &lt;FAIcon name='check-circle' style={{ fill: '#FFB899', width: 22, height: 22, marginTop: 2 }} /&gt;&#10;          &lt;Text style={{ fontSize: 18, color: '#F5EFE7', lineHeight: 1.55 }}&gt;&#10;            一次部署，同时开展物业、团购、CPS、同城多业务线&#10;          &lt;/Text&gt;&#10;        &lt;/Box&gt;&#10;        &lt;Box style={{ flexDirection: 'row', gap: 12, alignItems: 'flex-start' }}&gt;&#10;          &lt;FAIcon name='check-circle' style={{ fill: '#FFB899', width: 22, height: 22, marginTop: 2 }} /&gt;&#10;          &lt;Text style={{ fontSize: 18, color: '#F5EFE7', lineHeight: 1.55 }}&gt;&#10;            50+ 插件按需启用，用多少开多少，不为闲置功能付费&#10;          &lt;/Text&gt;&#10;        &lt;/Box&gt;&#10;        &lt;Box style={{ flexDirection: 'row', gap: 12, alignItems: 'flex-start' }}&gt;&#10;          &lt;FAIcon name='check-circle' style={{ fill: '#FFB899', width: 22, height: 22, marginTop: 2 }} /&gt;&#10;          &lt;Text style={{ fontSize: 18, color: '#F5EFE7', lineHeight: 1.55 }}&gt;&#10;            礼金抵扣物业费，把业主消费和物业收缴打通成飞轮&#10;          &lt;/Text&gt;&#10;        &lt;/Box&gt;&#10;        &lt;Box style={{ flexDirection: 'row', gap: 12, alignItems: 'flex-start' }}&gt;&#10;          &lt;FAIcon name='check-circle' style={{ fill: '#FFB899', width: 22, height: 22, marginTop: 2 }} /&gt;&#10;          &lt;Text style={{ fontSize: 18, color: '#F5EFE7', lineHeight: 1.55 }}&gt;&#10;            数据中心一屏看清订单、佣金与会员，经营有底数&#10;          &lt;/Text&gt;&#10;        &lt;/Box&gt;&#10;      &lt;/Box&gt;&#10;    &lt;/Box&gt;&#10;    &lt;Box style={{ flexDirection: 'row', alignItems: 'center', justifyContent: 'space-between', marginTop: 22 }}&gt;&#10;      &lt;Box style={{ flexDirection: 'row', gap: 10, alignItems: 'center' }}&gt;&#10;        &lt;Box style={{ width: 24, height: 24, background: '#4A2E1C', borderRadius: 6, justifyContent: 'center', alignItems: 'center' }}&gt;&#10;          &lt;Text style={{ fontSize: 12, color: '#FAF7F2', fontWeight: 'bold' }}&gt;AK&lt;/Text&gt;&#10;        &lt;/Box&gt;&#10;        &lt;Text style={{ fontSize: 14, color: '#8C7F72' }}&gt;爱卡聚合物业家 · www.ikkj.love&lt;/Text&gt;&#10;      &lt;/Box&gt;&#10;      &lt;Text style={{ fontSize: 14, color: '#8C7F72' }}&gt;04&lt;/Text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AF7F2"/>
          </a:solidFill>
          <a:ln/>
        </p:spPr>
        <p:txBody>
          <a:bodyPr/>
          <a:p/>
        </p:txBody>
      </p:sp>
      <p:sp>
        <p:nvSpPr>
          <p:cNvPr id="164" name="" descr="{&quot;isTemplate&quot;:true,&quot;type&quot;:&quot;text&quot;}"/>
          <p:cNvSpPr txBox="1"/>
          <p:nvPr/>
        </p:nvSpPr>
        <p:spPr>
          <a:xfrm rot="0" flipH="0" flipV="0">
            <a:off x="571500" y="571500"/>
            <a:ext cx="110490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2E2620"/>
                </a:solidFill>
                <a:latin typeface="Microsoft YaHei"/>
                <a:ea typeface="Microsoft YaHei"/>
              </a:rPr>
              <a:t>社区生意的好流量，卡在旧工具上</a:t>
            </a:r>
            <a:endParaRPr/>
          </a:p>
        </p:txBody>
      </p:sp>
      <p:sp>
        <p:nvSpPr>
          <p:cNvPr id="165" name=""/>
          <p:cNvSpPr/>
          <p:nvPr/>
        </p:nvSpPr>
        <p:spPr>
          <a:xfrm rot="0" flipH="0" flipV="0">
            <a:off x="571500" y="1095375"/>
            <a:ext cx="11049000" cy="9525"/>
          </a:xfrm>
          <a:prstGeom prst="rect">
            <a:avLst/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166" name="" descr="{&quot;isTemplate&quot;:true,&quot;type&quot;:&quot;text&quot;}"/>
          <p:cNvSpPr txBox="1"/>
          <p:nvPr/>
        </p:nvSpPr>
        <p:spPr>
          <a:xfrm rot="0" flipH="0" flipV="0">
            <a:off x="571500" y="1352550"/>
            <a:ext cx="44767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 spc="75">
                <a:solidFill>
                  <a:srgbClr val="8C7F72"/>
                </a:solidFill>
                <a:latin typeface="Microsoft YaHei"/>
                <a:ea typeface="Microsoft YaHei"/>
              </a:rPr>
              <a:t>传统做法</a:t>
            </a:r>
            <a:r>
              <a:rPr lang="en-US" sz="1650" b="1" spc="75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650" b="1" spc="75">
                <a:solidFill>
                  <a:srgbClr val="8C7F72"/>
                </a:solidFill>
                <a:latin typeface="Microsoft YaHei"/>
                <a:ea typeface="Microsoft YaHei"/>
              </a:rPr>
              <a:t>割裂</a:t>
            </a:r>
            <a:endParaRPr/>
          </a:p>
        </p:txBody>
      </p:sp>
      <p:pic>
        <p:nvPicPr>
          <p:cNvPr id="167" name="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571500" y="1800225"/>
            <a:ext cx="209550" cy="209550"/>
          </a:xfrm>
          <a:prstGeom prst="rect">
            <a:avLst/>
          </a:prstGeom>
          <a:ln/>
        </p:spPr>
      </p:pic>
      <p:sp>
        <p:nvSpPr>
          <p:cNvPr id="168" name="" descr="{&quot;isTemplate&quot;:true,&quot;type&quot;:&quot;text&quot;}"/>
          <p:cNvSpPr txBox="1"/>
          <p:nvPr/>
        </p:nvSpPr>
        <p:spPr>
          <a:xfrm rot="0" flipH="0" flipV="0">
            <a:off x="895350" y="1781175"/>
            <a:ext cx="4114800" cy="3238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350">
                <a:solidFill>
                  <a:srgbClr val="5C5147"/>
                </a:solidFill>
                <a:latin typeface="Microsoft YaHei"/>
                <a:ea typeface="Microsoft YaHei"/>
              </a:rPr>
              <a:t>物业、团购、淘客各用一套系统，重复付费、重复维护</a:t>
            </a:r>
            <a:endParaRPr/>
          </a:p>
        </p:txBody>
      </p:sp>
      <p:pic>
        <p:nvPicPr>
          <p:cNvPr id="169" name="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571500" y="2295525"/>
            <a:ext cx="209550" cy="209550"/>
          </a:xfrm>
          <a:prstGeom prst="rect">
            <a:avLst/>
          </a:prstGeom>
          <a:ln/>
        </p:spPr>
      </p:pic>
      <p:sp>
        <p:nvSpPr>
          <p:cNvPr id="170" name="" descr="{&quot;isTemplate&quot;:true,&quot;type&quot;:&quot;text&quot;}"/>
          <p:cNvSpPr txBox="1"/>
          <p:nvPr/>
        </p:nvSpPr>
        <p:spPr>
          <a:xfrm rot="0" flipH="0" flipV="0">
            <a:off x="895350" y="2276475"/>
            <a:ext cx="4152900" cy="3238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350">
                <a:solidFill>
                  <a:srgbClr val="5C5147"/>
                </a:solidFill>
                <a:latin typeface="Microsoft YaHei"/>
                <a:ea typeface="Microsoft YaHei"/>
              </a:rPr>
              <a:t>线上</a:t>
            </a:r>
            <a:r>
              <a:rPr lang="en-US" sz="1350">
                <a:solidFill>
                  <a:srgbClr val="5C5147"/>
                </a:solidFill>
                <a:latin typeface="Microsoft YaHei"/>
                <a:ea typeface="Microsoft YaHei"/>
              </a:rPr>
              <a:t xml:space="preserve"> CPS </a:t>
            </a:r>
            <a:r>
              <a:rPr lang="zh-CN" sz="1350">
                <a:solidFill>
                  <a:srgbClr val="5C5147"/>
                </a:solidFill>
                <a:latin typeface="Microsoft YaHei"/>
                <a:ea typeface="Microsoft YaHei"/>
              </a:rPr>
              <a:t>佣金与线下社区场景互不相通，流量白白流失</a:t>
            </a:r>
            <a:endParaRPr/>
          </a:p>
        </p:txBody>
      </p:sp>
      <p:pic>
        <p:nvPicPr>
          <p:cNvPr id="171" name="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571500" y="2790825"/>
            <a:ext cx="209550" cy="209550"/>
          </a:xfrm>
          <a:prstGeom prst="rect">
            <a:avLst/>
          </a:prstGeom>
          <a:ln/>
        </p:spPr>
      </p:pic>
      <p:sp>
        <p:nvSpPr>
          <p:cNvPr id="172" name="" descr="{&quot;isTemplate&quot;:true,&quot;type&quot;:&quot;text&quot;}"/>
          <p:cNvSpPr txBox="1"/>
          <p:nvPr/>
        </p:nvSpPr>
        <p:spPr>
          <a:xfrm rot="0" flipH="0" flipV="0">
            <a:off x="895350" y="2771775"/>
            <a:ext cx="3943350" cy="3238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350">
                <a:solidFill>
                  <a:srgbClr val="5C5147"/>
                </a:solidFill>
                <a:latin typeface="Microsoft YaHei"/>
                <a:ea typeface="Microsoft YaHei"/>
              </a:rPr>
              <a:t>物业守着入户流量，却缺一套把流量变成收入的工具</a:t>
            </a:r>
            <a:endParaRPr/>
          </a:p>
        </p:txBody>
      </p:sp>
      <p:pic>
        <p:nvPicPr>
          <p:cNvPr id="173" name="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571500" y="3286125"/>
            <a:ext cx="209550" cy="209550"/>
          </a:xfrm>
          <a:prstGeom prst="rect">
            <a:avLst/>
          </a:prstGeom>
          <a:ln/>
        </p:spPr>
      </p:pic>
      <p:sp>
        <p:nvSpPr>
          <p:cNvPr id="174" name="" descr="{&quot;isTemplate&quot;:true,&quot;type&quot;:&quot;text&quot;}"/>
          <p:cNvSpPr txBox="1"/>
          <p:nvPr/>
        </p:nvSpPr>
        <p:spPr>
          <a:xfrm rot="0" flipH="0" flipV="0">
            <a:off x="895350" y="3267075"/>
            <a:ext cx="3429000" cy="3238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350">
                <a:solidFill>
                  <a:srgbClr val="5C5147"/>
                </a:solidFill>
                <a:latin typeface="Microsoft YaHei"/>
                <a:ea typeface="Microsoft YaHei"/>
              </a:rPr>
              <a:t>订单、佣金、会员数据分散，经营状况看不全</a:t>
            </a:r>
            <a:endParaRPr/>
          </a:p>
        </p:txBody>
      </p:sp>
      <p:pic>
        <p:nvPicPr>
          <p:cNvPr id="175" name="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5467350" y="3429000"/>
            <a:ext cx="342900" cy="342900"/>
          </a:xfrm>
          <a:prstGeom prst="rect">
            <a:avLst/>
          </a:prstGeom>
          <a:ln/>
        </p:spPr>
      </p:pic>
      <p:sp>
        <p:nvSpPr>
          <p:cNvPr id="176" name=""/>
          <p:cNvSpPr/>
          <p:nvPr/>
        </p:nvSpPr>
        <p:spPr>
          <a:xfrm rot="0" flipH="0" flipV="0">
            <a:off x="6229350" y="1352550"/>
            <a:ext cx="5391150" cy="4495800"/>
          </a:xfrm>
          <a:prstGeom prst="roundRect">
            <a:avLst>
              <a:gd name="adj" fmla="val 2542"/>
            </a:avLst>
          </a:prstGeom>
          <a:solidFill>
            <a:srgbClr val="4A2E1C"/>
          </a:solidFill>
          <a:ln/>
        </p:spPr>
        <p:txBody>
          <a:bodyPr/>
          <a:p/>
        </p:txBody>
      </p:sp>
      <p:sp>
        <p:nvSpPr>
          <p:cNvPr id="177" name="" descr="{&quot;isTemplate&quot;:true,&quot;type&quot;:&quot;text&quot;}"/>
          <p:cNvSpPr txBox="1"/>
          <p:nvPr/>
        </p:nvSpPr>
        <p:spPr>
          <a:xfrm rot="0" flipH="0" flipV="0">
            <a:off x="6496050" y="1619250"/>
            <a:ext cx="48577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 spc="75">
                <a:solidFill>
                  <a:srgbClr val="FFD9C4"/>
                </a:solidFill>
                <a:latin typeface="Microsoft YaHei"/>
                <a:ea typeface="Microsoft YaHei"/>
              </a:rPr>
              <a:t>爱卡聚合物业家</a:t>
            </a:r>
            <a:r>
              <a:rPr lang="en-US" sz="1650" b="1" spc="75">
                <a:solidFill>
                  <a:srgbClr val="FFD9C4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650" b="1" spc="75">
                <a:solidFill>
                  <a:srgbClr val="FFD9C4"/>
                </a:solidFill>
                <a:latin typeface="Microsoft YaHei"/>
                <a:ea typeface="Microsoft YaHei"/>
              </a:rPr>
              <a:t>一套系统接住</a:t>
            </a:r>
            <a:endParaRPr/>
          </a:p>
        </p:txBody>
      </p:sp>
      <p:pic>
        <p:nvPicPr>
          <p:cNvPr id="178" name="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6496050" y="2066925"/>
            <a:ext cx="209550" cy="209550"/>
          </a:xfrm>
          <a:prstGeom prst="rect">
            <a:avLst/>
          </a:prstGeom>
          <a:ln/>
        </p:spPr>
      </p:pic>
      <p:sp>
        <p:nvSpPr>
          <p:cNvPr id="179" name="" descr="{&quot;isTemplate&quot;:true,&quot;type&quot;:&quot;text&quot;}"/>
          <p:cNvSpPr txBox="1"/>
          <p:nvPr/>
        </p:nvSpPr>
        <p:spPr>
          <a:xfrm rot="0" flipH="0" flipV="0">
            <a:off x="6819900" y="2047875"/>
            <a:ext cx="4095750" cy="3238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350">
                <a:solidFill>
                  <a:srgbClr val="F5EFE7"/>
                </a:solidFill>
                <a:latin typeface="Microsoft YaHei"/>
                <a:ea typeface="Microsoft YaHei"/>
              </a:rPr>
              <a:t>一次部署，同时开展物业、团购、</a:t>
            </a:r>
            <a:r>
              <a:rPr lang="en-US" sz="1350">
                <a:solidFill>
                  <a:srgbClr val="F5EFE7"/>
                </a:solidFill>
                <a:latin typeface="Microsoft YaHei"/>
                <a:ea typeface="Microsoft YaHei"/>
              </a:rPr>
              <a:t>CPS</a:t>
            </a:r>
            <a:r>
              <a:rPr lang="zh-CN" sz="1350">
                <a:solidFill>
                  <a:srgbClr val="F5EFE7"/>
                </a:solidFill>
                <a:latin typeface="Microsoft YaHei"/>
                <a:ea typeface="Microsoft YaHei"/>
              </a:rPr>
              <a:t>、同城多业务线</a:t>
            </a:r>
            <a:endParaRPr/>
          </a:p>
        </p:txBody>
      </p:sp>
      <p:pic>
        <p:nvPicPr>
          <p:cNvPr id="180" name="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6496050" y="2562225"/>
            <a:ext cx="209550" cy="209550"/>
          </a:xfrm>
          <a:prstGeom prst="rect">
            <a:avLst/>
          </a:prstGeom>
          <a:ln/>
        </p:spPr>
      </p:pic>
      <p:sp>
        <p:nvSpPr>
          <p:cNvPr id="181" name="" descr="{&quot;isTemplate&quot;:true,&quot;type&quot;:&quot;text&quot;}"/>
          <p:cNvSpPr txBox="1"/>
          <p:nvPr/>
        </p:nvSpPr>
        <p:spPr>
          <a:xfrm rot="0" flipH="0" flipV="0">
            <a:off x="6819900" y="2543175"/>
            <a:ext cx="4152900" cy="3238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en-US" sz="1350">
                <a:solidFill>
                  <a:srgbClr val="F5EFE7"/>
                </a:solidFill>
                <a:latin typeface="Microsoft YaHei"/>
                <a:ea typeface="Microsoft YaHei"/>
              </a:rPr>
              <a:t xml:space="preserve">50+ </a:t>
            </a:r>
            <a:r>
              <a:rPr lang="zh-CN" sz="1350">
                <a:solidFill>
                  <a:srgbClr val="F5EFE7"/>
                </a:solidFill>
                <a:latin typeface="Microsoft YaHei"/>
                <a:ea typeface="Microsoft YaHei"/>
              </a:rPr>
              <a:t>插件按需启用，用多少开多少，不为闲置功能付费</a:t>
            </a:r>
            <a:endParaRPr/>
          </a:p>
        </p:txBody>
      </p:sp>
      <p:pic>
        <p:nvPicPr>
          <p:cNvPr id="182" name="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6496050" y="3057525"/>
            <a:ext cx="209550" cy="209550"/>
          </a:xfrm>
          <a:prstGeom prst="rect">
            <a:avLst/>
          </a:prstGeom>
          <a:ln/>
        </p:spPr>
      </p:pic>
      <p:sp>
        <p:nvSpPr>
          <p:cNvPr id="183" name="" descr="{&quot;isTemplate&quot;:true,&quot;type&quot;:&quot;text&quot;}"/>
          <p:cNvSpPr txBox="1"/>
          <p:nvPr/>
        </p:nvSpPr>
        <p:spPr>
          <a:xfrm rot="0" flipH="0" flipV="0">
            <a:off x="6819900" y="3038475"/>
            <a:ext cx="3943350" cy="3238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350">
                <a:solidFill>
                  <a:srgbClr val="F5EFE7"/>
                </a:solidFill>
                <a:latin typeface="Microsoft YaHei"/>
                <a:ea typeface="Microsoft YaHei"/>
              </a:rPr>
              <a:t>礼金抵扣物业费，把业主消费和物业收缴打通成飞轮</a:t>
            </a:r>
            <a:endParaRPr/>
          </a:p>
        </p:txBody>
      </p:sp>
      <p:pic>
        <p:nvPicPr>
          <p:cNvPr id="184" name="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6496050" y="3552825"/>
            <a:ext cx="209550" cy="209550"/>
          </a:xfrm>
          <a:prstGeom prst="rect">
            <a:avLst/>
          </a:prstGeom>
          <a:ln/>
        </p:spPr>
      </p:pic>
      <p:sp>
        <p:nvSpPr>
          <p:cNvPr id="185" name="" descr="{&quot;isTemplate&quot;:true,&quot;type&quot;:&quot;text&quot;}"/>
          <p:cNvSpPr txBox="1"/>
          <p:nvPr/>
        </p:nvSpPr>
        <p:spPr>
          <a:xfrm rot="0" flipH="0" flipV="0">
            <a:off x="6819900" y="3533775"/>
            <a:ext cx="3771900" cy="3238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350">
                <a:solidFill>
                  <a:srgbClr val="F5EFE7"/>
                </a:solidFill>
                <a:latin typeface="Microsoft YaHei"/>
                <a:ea typeface="Microsoft YaHei"/>
              </a:rPr>
              <a:t>数据中心一屏看清订单、佣金与会员，经营有底数</a:t>
            </a:r>
            <a:endParaRPr/>
          </a:p>
        </p:txBody>
      </p:sp>
      <p:sp>
        <p:nvSpPr>
          <p:cNvPr id="186" name=""/>
          <p:cNvSpPr/>
          <p:nvPr/>
        </p:nvSpPr>
        <p:spPr>
          <a:xfrm rot="0" flipH="0" flipV="0">
            <a:off x="571500" y="6057900"/>
            <a:ext cx="228600" cy="228600"/>
          </a:xfrm>
          <a:prstGeom prst="roundRect">
            <a:avLst>
              <a:gd name="adj" fmla="val 25000"/>
            </a:avLst>
          </a:prstGeom>
          <a:solidFill>
            <a:srgbClr val="4A2E1C"/>
          </a:solidFill>
          <a:ln/>
        </p:spPr>
        <p:txBody>
          <a:bodyPr/>
          <a:p/>
        </p:txBody>
      </p:sp>
      <p:sp>
        <p:nvSpPr>
          <p:cNvPr id="187" name="" descr="{&quot;isTemplate&quot;:true,&quot;type&quot;:&quot;text&quot;}"/>
          <p:cNvSpPr txBox="1"/>
          <p:nvPr/>
        </p:nvSpPr>
        <p:spPr>
          <a:xfrm rot="0" flipH="0" flipV="0">
            <a:off x="600075" y="6105525"/>
            <a:ext cx="17145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AF7F2"/>
                </a:solidFill>
                <a:latin typeface="Microsoft YaHei"/>
                <a:ea typeface="Microsoft YaHei"/>
              </a:rPr>
              <a:t>AK</a:t>
            </a:r>
            <a:endParaRPr/>
          </a:p>
        </p:txBody>
      </p:sp>
      <p:sp>
        <p:nvSpPr>
          <p:cNvPr id="188" name="" descr="{&quot;isTemplate&quot;:true,&quot;type&quot;:&quot;text&quot;}"/>
          <p:cNvSpPr txBox="1"/>
          <p:nvPr/>
        </p:nvSpPr>
        <p:spPr>
          <a:xfrm rot="0" flipH="0" flipV="0">
            <a:off x="895350" y="6096000"/>
            <a:ext cx="19050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爱卡聚合物业家</a:t>
            </a: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www.ikkj.love</a:t>
            </a:r>
            <a:endParaRPr/>
          </a:p>
        </p:txBody>
      </p:sp>
      <p:sp>
        <p:nvSpPr>
          <p:cNvPr id="189" name="" descr="{&quot;isTemplate&quot;:true,&quot;type&quot;:&quot;text&quot;}"/>
          <p:cNvSpPr txBox="1"/>
          <p:nvPr/>
        </p:nvSpPr>
        <p:spPr>
          <a:xfrm rot="0" flipH="0" flipV="0">
            <a:off x="11458575" y="6096000"/>
            <a:ext cx="161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>04</a:t>
            </a:r>
            <a:endParaRPr/>
          </a:p>
        </p:txBody>
      </p:sp>
    </p:spTree>
  </p:cSld>
</p:sld>
</file>

<file path=ppt/slides/slide5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190" name="" descr="&lt;Slide style={{ width: '1280px', height: '720px', background: '#FAF7F2', padding: '60px 60px 60px 60px' }}&gt;&#10;  &lt;Box style={{ flexDirection: 'column', width: '100%', height: '100%' }}&gt;&#10;    &lt;Text style={{ fontSize: 34, fontWeight: 'bold', color: '#2E2620' }}&gt;&#10;      一套系统，九大模块&#10;    &lt;/Text&gt;&#10;    &lt;Box style={{ width: '100%', height: 1, background: '#EFE4D4', margin: '14px 0 26px 0' }} /&gt;&#10;    &lt;Box style={{ flexDirection: 'row', width: '100%', flex: 1, gap: 44 }}&gt;&#10;      &lt;Box style={{ width: 300, flexDirection: 'column', justifyContent: 'flex-start', gap: 8 }}&gt;&#10;        &lt;Text style={{ fontSize: 96, fontWeight: 'bold', color: '#E8551E', lineHeight: 1 }}&gt;&#10;          50&lt;span style={{ fontSize: 40, fontWeight: 'bold', color: '#E8551E' }}&gt;+&lt;/span&gt;&#10;        &lt;/Text&gt;&#10;        &lt;Text style={{ fontSize: 24, fontWeight: 'bold', color: '#4A2E1C', marginTop: 4 }}&gt;&#10;          功能插件 · 持续扩容&#10;        &lt;/Text&gt;&#10;        &lt;Text style={{ fontSize: 18, color: '#5C5147', lineHeight: 1.6, marginTop: 12 }}&gt;&#10;          插件化架构，按经营阶段自由启用；应用插件市场持续上新，合作伙伴优先体验。&#10;        &lt;/Text&gt;&#10;        &lt;Box style={{ flexDirection: 'row', gap: 10, alignItems: 'center', marginTop: 18 }}&gt;&#10;          &lt;FAIcon name='puzzle-piece' style={{ fill: '#B08968', width: 20, height: 20 }} /&gt;&#10;          &lt;Text style={{ fontSize: 15, color: '#8C7F72' }}&gt;深色卡片 = 招商主打双引擎&lt;/Text&gt;&#10;        &lt;/Box&gt;&#10;      &lt;/Box&gt;&#10;      &lt;Box style={{ flex: 1, flexDirection: 'column', gap: 16, justifyContent: 'center' }}&gt;&#10;        &lt;Box style={{ flexDirection: 'row', gap: 16 }}&gt;&#10;          &lt;Box style={{ flex: 1, background: '#4A2E1C', borderRadius: 8, padding: 16, flexDirection: 'column', gap: 6 }}&gt;&#10;            &lt;Text style={{ fontSize: 20, fontWeight: 'bold', color: '#FFD9C4' }}&gt;智慧物业&lt;/Text&gt;&#10;            &lt;Text style={{ fontSize: 14, color: '#D9C9B8' }}&gt;物业缴费 · 报事报修 · 礼金抵扣&lt;/Text&gt;&#10;          &lt;/Box&gt;&#10;          &lt;Box style={{ flex: 1, background: '#4A2E1C', borderRadius: 8, padding: 16, flexDirection: 'column', gap: 6 }}&gt;&#10;            &lt;Text style={{ fontSize: 20, fontWeight: 'bold', color: '#FFD9C4' }}&gt;CPS 电商变现&lt;/Text&gt;&#10;            &lt;Text style={{ fontSize: 14, color: '#D9C9B8' }}&gt;联盟返佣 · 淘客 · 外卖 · 比价&lt;/Text&gt;&#10;          &lt;/Box&gt;&#10;          &lt;Box style={{ flex: 1, background: '#EFE4D4', borderRadius: 8, padding: 16, flexDirection: 'column', gap: 6 }}&gt;&#10;            &lt;Text style={{ fontSize: 20, fontWeight: 'bold', color: '#4A2E1C' }}&gt;流量推广&lt;/Text&gt;&#10;            &lt;Text style={{ fontSize: 14, color: '#8C7F72' }}&gt;任务 · 发圈 · 推客 · 分销&lt;/Text&gt;&#10;          &lt;/Box&gt;&#10;        &lt;/Box&gt;&#10;        &lt;Box style={{ flexDirection: 'row', gap: 16 }}&gt;&#10;          &lt;Box style={{ flex: 1, background: '#EFE4D4', borderRadius: 8, padding: 16, flexDirection: 'column', gap: 6 }}&gt;&#10;            &lt;Text style={{ fontSize: 20, fontWeight: 'bold', color: '#4A2E1C' }}&gt;同城信息&lt;/Text&gt;&#10;            &lt;Text style={{ fontSize: 14, color: '#8C7F72' }}&gt;同城 · 分类信息 · 招工 · AI 旅游&lt;/Text&gt;&#10;          &lt;/Box&gt;&#10;          &lt;Box style={{ flex: 1, background: '#EFE4D4', borderRadius: 8, padding: 16, flexDirection: 'column', gap: 6 }}&gt;&#10;            &lt;Text style={{ fontSize: 20, fontWeight: 'bold', color: '#4A2E1C' }}&gt;快递物流&lt;/Text&gt;&#10;            &lt;Text style={{ fontSize: 14, color: '#8C7F72' }}&gt;聚合寄件 · 快递 API&lt;/Text&gt;&#10;          &lt;/Box&gt;&#10;          &lt;Box style={{ flex: 1, background: '#EFE4D4', borderRadius: 8, padding: 16, flexDirection: 'column', gap: 6 }}&gt;&#10;            &lt;Text style={{ fontSize: 20, fontWeight: 'bold', color: '#4A2E1C' }}&gt;商城交易&lt;/Text&gt;&#10;            &lt;Text style={{ fontSize: 14, color: '#8C7F72' }}&gt;开店宝 · 云印超市 · 供应链&lt;/Text&gt;&#10;          &lt;/Box&gt;&#10;        &lt;/Box&gt;&#10;        &lt;Box style={{ flexDirection: 'row', gap: 16 }}&gt;&#10;          &lt;Box style={{ flex: 1, background: '#EFE4D4', borderRadius: 8, padding: 16, flexDirection: 'column', gap: 6 }}&gt;&#10;            &lt;Text style={{ fontSize: 20, fontWeight: 'bold', color: '#4A2E1C' }}&gt;会员权益&lt;/Text&gt;&#10;            &lt;Text style={{ fontSize: 14, color: '#8C7F72' }}&gt;会员卡密 · 礼金卡 · 权益充值&lt;/Text&gt;&#10;          &lt;/Box&gt;&#10;          &lt;Box style={{ flex: 1, background: '#EFE4D4', borderRadius: 8, padding: 16, flexDirection: 'column', gap: 6 }}&gt;&#10;            &lt;Text style={{ fontSize: 20, fontWeight: 'bold', color: '#4A2E1C' }}&gt;支付结算&lt;/Text&gt;&#10;            &lt;Text style={{ fontSize: 14, color: '#8C7F72' }}&gt;随行付 · 乐刷 · 佣金结算&lt;/Text&gt;&#10;          &lt;/Box&gt;&#10;          &lt;Box style={{ flex: 1, background: '#EFE4D4', borderRadius: 8, padding: 16, flexDirection: 'column', gap: 6 }}&gt;&#10;            &lt;Text style={{ fontSize: 20, fontWeight: 'bold', color: '#4A2E1C' }}&gt;营销与支撑&lt;/Text&gt;&#10;            &lt;Text style={{ fontSize: 14, color: '#8C7F72' }}&gt;企微 SCRM · DIY 装修 · AI 全家桶&lt;/Text&gt;&#10;          &lt;/Box&gt;&#10;        &lt;/Box&gt;&#10;      &lt;/Box&gt;&#10;    &lt;/Box&gt;&#10;    &lt;Box style={{ flexDirection: 'row', alignItems: 'center', justifyContent: 'space-between', marginTop: 22 }}&gt;&#10;      &lt;Box style={{ flexDirection: 'row', gap: 10, alignItems: 'center' }}&gt;&#10;        &lt;Box style={{ width: 24, height: 24, background: '#4A2E1C', borderRadius: 6, justifyContent: 'center', alignItems: 'center' }}&gt;&#10;          &lt;Text style={{ fontSize: 12, color: '#FAF7F2', fontWeight: 'bold' }}&gt;AK&lt;/Text&gt;&#10;        &lt;/Box&gt;&#10;        &lt;Text style={{ fontSize: 14, color: '#8C7F72' }}&gt;爱卡聚合物业家 · www.ikkj.love&lt;/Text&gt;&#10;      &lt;/Box&gt;&#10;      &lt;Text style={{ fontSize: 14, color: '#8C7F72' }}&gt;05&lt;/Text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AF7F2"/>
          </a:solidFill>
          <a:ln/>
        </p:spPr>
        <p:txBody>
          <a:bodyPr/>
          <a:p/>
        </p:txBody>
      </p:sp>
      <p:sp>
        <p:nvSpPr>
          <p:cNvPr id="192" name="" descr="{&quot;isTemplate&quot;:true,&quot;type&quot;:&quot;text&quot;}"/>
          <p:cNvSpPr txBox="1"/>
          <p:nvPr/>
        </p:nvSpPr>
        <p:spPr>
          <a:xfrm rot="0" flipH="0" flipV="0">
            <a:off x="571500" y="571500"/>
            <a:ext cx="110490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2E2620"/>
                </a:solidFill>
                <a:latin typeface="Microsoft YaHei"/>
                <a:ea typeface="Microsoft YaHei"/>
              </a:rPr>
              <a:t>一套系统，九大模块</a:t>
            </a:r>
            <a:endParaRPr/>
          </a:p>
        </p:txBody>
      </p:sp>
      <p:sp>
        <p:nvSpPr>
          <p:cNvPr id="193" name=""/>
          <p:cNvSpPr/>
          <p:nvPr/>
        </p:nvSpPr>
        <p:spPr>
          <a:xfrm rot="0" flipH="0" flipV="0">
            <a:off x="571500" y="1095375"/>
            <a:ext cx="11049000" cy="9525"/>
          </a:xfrm>
          <a:prstGeom prst="rect">
            <a:avLst/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194" name="" descr="{&quot;isTemplate&quot;:true,&quot;type&quot;:&quot;text&quot;}"/>
          <p:cNvSpPr txBox="1"/>
          <p:nvPr/>
        </p:nvSpPr>
        <p:spPr>
          <a:xfrm rot="0" flipH="0" flipV="0">
            <a:off x="571500" y="1352550"/>
            <a:ext cx="2857500" cy="1104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200" b="1">
                <a:solidFill>
                  <a:srgbClr val="E8551E"/>
                </a:solidFill>
                <a:latin typeface="Microsoft YaHei"/>
                <a:ea typeface="Microsoft YaHei"/>
              </a:rPr>
              <a:t>50</a:t>
            </a:r>
            <a:r>
              <a:rPr lang="en-US" sz="3000" b="1">
                <a:solidFill>
                  <a:srgbClr val="E8551E"/>
                </a:solidFill>
                <a:latin typeface="Microsoft YaHei"/>
                <a:ea typeface="Microsoft YaHei"/>
              </a:rPr>
              <a:t>+</a:t>
            </a:r>
            <a:endParaRPr/>
          </a:p>
        </p:txBody>
      </p:sp>
      <p:sp>
        <p:nvSpPr>
          <p:cNvPr id="195" name="" descr="{&quot;isTemplate&quot;:true,&quot;type&quot;:&quot;text&quot;}"/>
          <p:cNvSpPr txBox="1"/>
          <p:nvPr/>
        </p:nvSpPr>
        <p:spPr>
          <a:xfrm rot="0" flipH="0" flipV="0">
            <a:off x="571500" y="2571750"/>
            <a:ext cx="28575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4A2E1C"/>
                </a:solidFill>
                <a:latin typeface="Microsoft YaHei"/>
                <a:ea typeface="Microsoft YaHei"/>
              </a:rPr>
              <a:t>功能插件</a:t>
            </a:r>
            <a:r>
              <a:rPr lang="en-US" sz="1800" b="1">
                <a:solidFill>
                  <a:srgbClr val="4A2E1C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800" b="1">
                <a:solidFill>
                  <a:srgbClr val="4A2E1C"/>
                </a:solidFill>
                <a:latin typeface="Microsoft YaHei"/>
                <a:ea typeface="Microsoft YaHei"/>
              </a:rPr>
              <a:t>持续扩容</a:t>
            </a:r>
            <a:endParaRPr/>
          </a:p>
        </p:txBody>
      </p:sp>
      <p:sp>
        <p:nvSpPr>
          <p:cNvPr id="196" name="" descr="{&quot;isTemplate&quot;:true,&quot;type&quot;:&quot;text&quot;}"/>
          <p:cNvSpPr txBox="1"/>
          <p:nvPr/>
        </p:nvSpPr>
        <p:spPr>
          <a:xfrm rot="0" flipH="0" flipV="0">
            <a:off x="571500" y="3038475"/>
            <a:ext cx="2857500" cy="9906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350">
                <a:solidFill>
                  <a:srgbClr val="5C5147"/>
                </a:solidFill>
                <a:latin typeface="Microsoft YaHei"/>
                <a:ea typeface="Microsoft YaHei"/>
              </a:rPr>
              <a:t>插件化架构，按经营阶段自由启用；应用插件市场持续上新，合作伙伴优先体验。</a:t>
            </a:r>
            <a:endParaRPr/>
          </a:p>
        </p:txBody>
      </p:sp>
      <p:pic>
        <p:nvPicPr>
          <p:cNvPr id="197" name="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571500" y="4276725"/>
            <a:ext cx="190500" cy="190500"/>
          </a:xfrm>
          <a:prstGeom prst="rect">
            <a:avLst/>
          </a:prstGeom>
          <a:ln/>
        </p:spPr>
      </p:pic>
      <p:sp>
        <p:nvSpPr>
          <p:cNvPr id="198" name="" descr="{&quot;isTemplate&quot;:true,&quot;type&quot;:&quot;text&quot;}"/>
          <p:cNvSpPr txBox="1"/>
          <p:nvPr/>
        </p:nvSpPr>
        <p:spPr>
          <a:xfrm rot="0" flipH="0" flipV="0">
            <a:off x="857250" y="4286250"/>
            <a:ext cx="17716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8C7F72"/>
                </a:solidFill>
                <a:latin typeface="Microsoft YaHei"/>
                <a:ea typeface="Microsoft YaHei"/>
              </a:rPr>
              <a:t>深色卡片</a:t>
            </a:r>
            <a:r>
              <a:rPr lang="en-US" sz="1125">
                <a:solidFill>
                  <a:srgbClr val="8C7F72"/>
                </a:solidFill>
                <a:latin typeface="Microsoft YaHei"/>
                <a:ea typeface="Microsoft YaHei"/>
              </a:rPr>
              <a:t xml:space="preserve"> = </a:t>
            </a:r>
            <a:r>
              <a:rPr lang="zh-CN" sz="1125">
                <a:solidFill>
                  <a:srgbClr val="8C7F72"/>
                </a:solidFill>
                <a:latin typeface="Microsoft YaHei"/>
                <a:ea typeface="Microsoft YaHei"/>
              </a:rPr>
              <a:t>招商主打双引擎</a:t>
            </a:r>
            <a:endParaRPr/>
          </a:p>
        </p:txBody>
      </p:sp>
      <p:sp>
        <p:nvSpPr>
          <p:cNvPr id="199" name=""/>
          <p:cNvSpPr/>
          <p:nvPr/>
        </p:nvSpPr>
        <p:spPr>
          <a:xfrm rot="0" flipH="0" flipV="0">
            <a:off x="3848100" y="2324100"/>
            <a:ext cx="2486025" cy="752475"/>
          </a:xfrm>
          <a:prstGeom prst="roundRect">
            <a:avLst>
              <a:gd name="adj" fmla="val 10127"/>
            </a:avLst>
          </a:prstGeom>
          <a:solidFill>
            <a:srgbClr val="4A2E1C"/>
          </a:solidFill>
          <a:ln/>
        </p:spPr>
        <p:txBody>
          <a:bodyPr/>
          <a:p/>
        </p:txBody>
      </p:sp>
      <p:sp>
        <p:nvSpPr>
          <p:cNvPr id="200" name="" descr="{&quot;isTemplate&quot;:true,&quot;type&quot;:&quot;text&quot;}"/>
          <p:cNvSpPr txBox="1"/>
          <p:nvPr/>
        </p:nvSpPr>
        <p:spPr>
          <a:xfrm rot="0" flipH="0" flipV="0">
            <a:off x="4000500" y="2476500"/>
            <a:ext cx="21812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D9C4"/>
                </a:solidFill>
                <a:latin typeface="Microsoft YaHei"/>
                <a:ea typeface="Microsoft YaHei"/>
              </a:rPr>
              <a:t>智慧物业</a:t>
            </a:r>
            <a:endParaRPr/>
          </a:p>
        </p:txBody>
      </p:sp>
      <p:sp>
        <p:nvSpPr>
          <p:cNvPr id="201" name="" descr="{&quot;isTemplate&quot;:true,&quot;type&quot;:&quot;text&quot;}"/>
          <p:cNvSpPr txBox="1"/>
          <p:nvPr/>
        </p:nvSpPr>
        <p:spPr>
          <a:xfrm rot="0" flipH="0" flipV="0">
            <a:off x="4000500" y="2762250"/>
            <a:ext cx="21812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D9C9B8"/>
                </a:solidFill>
                <a:latin typeface="Microsoft YaHei"/>
                <a:ea typeface="Microsoft YaHei"/>
              </a:rPr>
              <a:t>物业缴费</a:t>
            </a:r>
            <a:r>
              <a:rPr lang="en-US" sz="1050">
                <a:solidFill>
                  <a:srgbClr val="D9C9B8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D9C9B8"/>
                </a:solidFill>
                <a:latin typeface="Microsoft YaHei"/>
                <a:ea typeface="Microsoft YaHei"/>
              </a:rPr>
              <a:t>报事报修</a:t>
            </a:r>
            <a:r>
              <a:rPr lang="en-US" sz="1050">
                <a:solidFill>
                  <a:srgbClr val="D9C9B8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D9C9B8"/>
                </a:solidFill>
                <a:latin typeface="Microsoft YaHei"/>
                <a:ea typeface="Microsoft YaHei"/>
              </a:rPr>
              <a:t>礼金抵扣</a:t>
            </a:r>
            <a:endParaRPr/>
          </a:p>
        </p:txBody>
      </p:sp>
      <p:sp>
        <p:nvSpPr>
          <p:cNvPr id="202" name=""/>
          <p:cNvSpPr/>
          <p:nvPr/>
        </p:nvSpPr>
        <p:spPr>
          <a:xfrm rot="0" flipH="0" flipV="0">
            <a:off x="6486525" y="2324100"/>
            <a:ext cx="2495550" cy="752475"/>
          </a:xfrm>
          <a:prstGeom prst="roundRect">
            <a:avLst>
              <a:gd name="adj" fmla="val 10127"/>
            </a:avLst>
          </a:prstGeom>
          <a:solidFill>
            <a:srgbClr val="4A2E1C"/>
          </a:solidFill>
          <a:ln/>
        </p:spPr>
        <p:txBody>
          <a:bodyPr/>
          <a:p/>
        </p:txBody>
      </p:sp>
      <p:sp>
        <p:nvSpPr>
          <p:cNvPr id="203" name="" descr="{&quot;isTemplate&quot;:true,&quot;type&quot;:&quot;text&quot;}"/>
          <p:cNvSpPr txBox="1"/>
          <p:nvPr/>
        </p:nvSpPr>
        <p:spPr>
          <a:xfrm rot="0" flipH="0" flipV="0">
            <a:off x="6638925" y="2476500"/>
            <a:ext cx="21907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D9C4"/>
                </a:solidFill>
                <a:latin typeface="Microsoft YaHei"/>
                <a:ea typeface="Microsoft YaHei"/>
              </a:rPr>
              <a:t xml:space="preserve">CPS </a:t>
            </a:r>
            <a:r>
              <a:rPr lang="zh-CN" sz="1500" b="1">
                <a:solidFill>
                  <a:srgbClr val="FFD9C4"/>
                </a:solidFill>
                <a:latin typeface="Microsoft YaHei"/>
                <a:ea typeface="Microsoft YaHei"/>
              </a:rPr>
              <a:t>电商变现</a:t>
            </a:r>
            <a:endParaRPr/>
          </a:p>
        </p:txBody>
      </p:sp>
      <p:sp>
        <p:nvSpPr>
          <p:cNvPr id="204" name="" descr="{&quot;isTemplate&quot;:true,&quot;type&quot;:&quot;text&quot;}"/>
          <p:cNvSpPr txBox="1"/>
          <p:nvPr/>
        </p:nvSpPr>
        <p:spPr>
          <a:xfrm rot="0" flipH="0" flipV="0">
            <a:off x="6638925" y="2762250"/>
            <a:ext cx="21907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D9C9B8"/>
                </a:solidFill>
                <a:latin typeface="Microsoft YaHei"/>
                <a:ea typeface="Microsoft YaHei"/>
              </a:rPr>
              <a:t>联盟返佣</a:t>
            </a:r>
            <a:r>
              <a:rPr lang="en-US" sz="1050">
                <a:solidFill>
                  <a:srgbClr val="D9C9B8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D9C9B8"/>
                </a:solidFill>
                <a:latin typeface="Microsoft YaHei"/>
                <a:ea typeface="Microsoft YaHei"/>
              </a:rPr>
              <a:t>淘客</a:t>
            </a:r>
            <a:r>
              <a:rPr lang="en-US" sz="1050">
                <a:solidFill>
                  <a:srgbClr val="D9C9B8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D9C9B8"/>
                </a:solidFill>
                <a:latin typeface="Microsoft YaHei"/>
                <a:ea typeface="Microsoft YaHei"/>
              </a:rPr>
              <a:t>外卖</a:t>
            </a:r>
            <a:r>
              <a:rPr lang="en-US" sz="1050">
                <a:solidFill>
                  <a:srgbClr val="D9C9B8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D9C9B8"/>
                </a:solidFill>
                <a:latin typeface="Microsoft YaHei"/>
                <a:ea typeface="Microsoft YaHei"/>
              </a:rPr>
              <a:t>比价</a:t>
            </a:r>
            <a:endParaRPr/>
          </a:p>
        </p:txBody>
      </p:sp>
      <p:sp>
        <p:nvSpPr>
          <p:cNvPr id="205" name=""/>
          <p:cNvSpPr/>
          <p:nvPr/>
        </p:nvSpPr>
        <p:spPr>
          <a:xfrm rot="0" flipH="0" flipV="0">
            <a:off x="9134475" y="2324100"/>
            <a:ext cx="2486025" cy="752475"/>
          </a:xfrm>
          <a:prstGeom prst="roundRect">
            <a:avLst>
              <a:gd name="adj" fmla="val 10127"/>
            </a:avLst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206" name="" descr="{&quot;isTemplate&quot;:true,&quot;type&quot;:&quot;text&quot;}"/>
          <p:cNvSpPr txBox="1"/>
          <p:nvPr/>
        </p:nvSpPr>
        <p:spPr>
          <a:xfrm rot="0" flipH="0" flipV="0">
            <a:off x="9286875" y="2476500"/>
            <a:ext cx="21812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4A2E1C"/>
                </a:solidFill>
                <a:latin typeface="Microsoft YaHei"/>
                <a:ea typeface="Microsoft YaHei"/>
              </a:rPr>
              <a:t>流量推广</a:t>
            </a:r>
            <a:endParaRPr/>
          </a:p>
        </p:txBody>
      </p:sp>
      <p:sp>
        <p:nvSpPr>
          <p:cNvPr id="207" name="" descr="{&quot;isTemplate&quot;:true,&quot;type&quot;:&quot;text&quot;}"/>
          <p:cNvSpPr txBox="1"/>
          <p:nvPr/>
        </p:nvSpPr>
        <p:spPr>
          <a:xfrm rot="0" flipH="0" flipV="0">
            <a:off x="9286875" y="2762250"/>
            <a:ext cx="21812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任务</a:t>
            </a: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发圈</a:t>
            </a: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推客</a:t>
            </a: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分销</a:t>
            </a:r>
            <a:endParaRPr/>
          </a:p>
        </p:txBody>
      </p:sp>
      <p:sp>
        <p:nvSpPr>
          <p:cNvPr id="208" name=""/>
          <p:cNvSpPr/>
          <p:nvPr/>
        </p:nvSpPr>
        <p:spPr>
          <a:xfrm rot="0" flipH="0" flipV="0">
            <a:off x="3848100" y="3228975"/>
            <a:ext cx="2486025" cy="752475"/>
          </a:xfrm>
          <a:prstGeom prst="roundRect">
            <a:avLst>
              <a:gd name="adj" fmla="val 10127"/>
            </a:avLst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209" name="" descr="{&quot;isTemplate&quot;:true,&quot;type&quot;:&quot;text&quot;}"/>
          <p:cNvSpPr txBox="1"/>
          <p:nvPr/>
        </p:nvSpPr>
        <p:spPr>
          <a:xfrm rot="0" flipH="0" flipV="0">
            <a:off x="4000500" y="3381375"/>
            <a:ext cx="21812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4A2E1C"/>
                </a:solidFill>
                <a:latin typeface="Microsoft YaHei"/>
                <a:ea typeface="Microsoft YaHei"/>
              </a:rPr>
              <a:t>同城信息</a:t>
            </a:r>
            <a:endParaRPr/>
          </a:p>
        </p:txBody>
      </p:sp>
      <p:sp>
        <p:nvSpPr>
          <p:cNvPr id="210" name="" descr="{&quot;isTemplate&quot;:true,&quot;type&quot;:&quot;text&quot;}"/>
          <p:cNvSpPr txBox="1"/>
          <p:nvPr/>
        </p:nvSpPr>
        <p:spPr>
          <a:xfrm rot="0" flipH="0" flipV="0">
            <a:off x="4000500" y="3667125"/>
            <a:ext cx="21812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同城</a:t>
            </a: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分类信息</a:t>
            </a: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招工</a:t>
            </a: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AI </a:t>
            </a: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旅游</a:t>
            </a:r>
            <a:endParaRPr/>
          </a:p>
        </p:txBody>
      </p:sp>
      <p:sp>
        <p:nvSpPr>
          <p:cNvPr id="211" name=""/>
          <p:cNvSpPr/>
          <p:nvPr/>
        </p:nvSpPr>
        <p:spPr>
          <a:xfrm rot="0" flipH="0" flipV="0">
            <a:off x="6486525" y="3228975"/>
            <a:ext cx="2495550" cy="752475"/>
          </a:xfrm>
          <a:prstGeom prst="roundRect">
            <a:avLst>
              <a:gd name="adj" fmla="val 10127"/>
            </a:avLst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212" name="" descr="{&quot;isTemplate&quot;:true,&quot;type&quot;:&quot;text&quot;}"/>
          <p:cNvSpPr txBox="1"/>
          <p:nvPr/>
        </p:nvSpPr>
        <p:spPr>
          <a:xfrm rot="0" flipH="0" flipV="0">
            <a:off x="6638925" y="3381375"/>
            <a:ext cx="21907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4A2E1C"/>
                </a:solidFill>
                <a:latin typeface="Microsoft YaHei"/>
                <a:ea typeface="Microsoft YaHei"/>
              </a:rPr>
              <a:t>快递物流</a:t>
            </a:r>
            <a:endParaRPr/>
          </a:p>
        </p:txBody>
      </p:sp>
      <p:sp>
        <p:nvSpPr>
          <p:cNvPr id="213" name="" descr="{&quot;isTemplate&quot;:true,&quot;type&quot;:&quot;text&quot;}"/>
          <p:cNvSpPr txBox="1"/>
          <p:nvPr/>
        </p:nvSpPr>
        <p:spPr>
          <a:xfrm rot="0" flipH="0" flipV="0">
            <a:off x="6638925" y="3667125"/>
            <a:ext cx="21907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聚合寄件</a:t>
            </a: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快递</a:t>
            </a: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 xml:space="preserve"> API</a:t>
            </a:r>
            <a:endParaRPr/>
          </a:p>
        </p:txBody>
      </p:sp>
      <p:sp>
        <p:nvSpPr>
          <p:cNvPr id="214" name=""/>
          <p:cNvSpPr/>
          <p:nvPr/>
        </p:nvSpPr>
        <p:spPr>
          <a:xfrm rot="0" flipH="0" flipV="0">
            <a:off x="9134475" y="3228975"/>
            <a:ext cx="2486025" cy="752475"/>
          </a:xfrm>
          <a:prstGeom prst="roundRect">
            <a:avLst>
              <a:gd name="adj" fmla="val 10127"/>
            </a:avLst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215" name="" descr="{&quot;isTemplate&quot;:true,&quot;type&quot;:&quot;text&quot;}"/>
          <p:cNvSpPr txBox="1"/>
          <p:nvPr/>
        </p:nvSpPr>
        <p:spPr>
          <a:xfrm rot="0" flipH="0" flipV="0">
            <a:off x="9286875" y="3381375"/>
            <a:ext cx="21812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4A2E1C"/>
                </a:solidFill>
                <a:latin typeface="Microsoft YaHei"/>
                <a:ea typeface="Microsoft YaHei"/>
              </a:rPr>
              <a:t>商城交易</a:t>
            </a:r>
            <a:endParaRPr/>
          </a:p>
        </p:txBody>
      </p:sp>
      <p:sp>
        <p:nvSpPr>
          <p:cNvPr id="216" name="" descr="{&quot;isTemplate&quot;:true,&quot;type&quot;:&quot;text&quot;}"/>
          <p:cNvSpPr txBox="1"/>
          <p:nvPr/>
        </p:nvSpPr>
        <p:spPr>
          <a:xfrm rot="0" flipH="0" flipV="0">
            <a:off x="9286875" y="3667125"/>
            <a:ext cx="21812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开店宝</a:t>
            </a: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云印超市</a:t>
            </a: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供应链</a:t>
            </a:r>
            <a:endParaRPr/>
          </a:p>
        </p:txBody>
      </p:sp>
      <p:sp>
        <p:nvSpPr>
          <p:cNvPr id="217" name=""/>
          <p:cNvSpPr/>
          <p:nvPr/>
        </p:nvSpPr>
        <p:spPr>
          <a:xfrm rot="0" flipH="0" flipV="0">
            <a:off x="3848100" y="4133850"/>
            <a:ext cx="2486025" cy="752475"/>
          </a:xfrm>
          <a:prstGeom prst="roundRect">
            <a:avLst>
              <a:gd name="adj" fmla="val 10127"/>
            </a:avLst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218" name="" descr="{&quot;isTemplate&quot;:true,&quot;type&quot;:&quot;text&quot;}"/>
          <p:cNvSpPr txBox="1"/>
          <p:nvPr/>
        </p:nvSpPr>
        <p:spPr>
          <a:xfrm rot="0" flipH="0" flipV="0">
            <a:off x="4000500" y="4286250"/>
            <a:ext cx="21812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4A2E1C"/>
                </a:solidFill>
                <a:latin typeface="Microsoft YaHei"/>
                <a:ea typeface="Microsoft YaHei"/>
              </a:rPr>
              <a:t>会员权益</a:t>
            </a:r>
            <a:endParaRPr/>
          </a:p>
        </p:txBody>
      </p:sp>
      <p:sp>
        <p:nvSpPr>
          <p:cNvPr id="219" name="" descr="{&quot;isTemplate&quot;:true,&quot;type&quot;:&quot;text&quot;}"/>
          <p:cNvSpPr txBox="1"/>
          <p:nvPr/>
        </p:nvSpPr>
        <p:spPr>
          <a:xfrm rot="0" flipH="0" flipV="0">
            <a:off x="4000500" y="4572000"/>
            <a:ext cx="21812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会员卡密</a:t>
            </a: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礼金卡</a:t>
            </a: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权益充值</a:t>
            </a:r>
            <a:endParaRPr/>
          </a:p>
        </p:txBody>
      </p:sp>
      <p:sp>
        <p:nvSpPr>
          <p:cNvPr id="220" name=""/>
          <p:cNvSpPr/>
          <p:nvPr/>
        </p:nvSpPr>
        <p:spPr>
          <a:xfrm rot="0" flipH="0" flipV="0">
            <a:off x="6486525" y="4133850"/>
            <a:ext cx="2495550" cy="752475"/>
          </a:xfrm>
          <a:prstGeom prst="roundRect">
            <a:avLst>
              <a:gd name="adj" fmla="val 10127"/>
            </a:avLst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221" name="" descr="{&quot;isTemplate&quot;:true,&quot;type&quot;:&quot;text&quot;}"/>
          <p:cNvSpPr txBox="1"/>
          <p:nvPr/>
        </p:nvSpPr>
        <p:spPr>
          <a:xfrm rot="0" flipH="0" flipV="0">
            <a:off x="6638925" y="4286250"/>
            <a:ext cx="21907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4A2E1C"/>
                </a:solidFill>
                <a:latin typeface="Microsoft YaHei"/>
                <a:ea typeface="Microsoft YaHei"/>
              </a:rPr>
              <a:t>支付结算</a:t>
            </a:r>
            <a:endParaRPr/>
          </a:p>
        </p:txBody>
      </p:sp>
      <p:sp>
        <p:nvSpPr>
          <p:cNvPr id="222" name="" descr="{&quot;isTemplate&quot;:true,&quot;type&quot;:&quot;text&quot;}"/>
          <p:cNvSpPr txBox="1"/>
          <p:nvPr/>
        </p:nvSpPr>
        <p:spPr>
          <a:xfrm rot="0" flipH="0" flipV="0">
            <a:off x="6638925" y="4572000"/>
            <a:ext cx="21907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随行付</a:t>
            </a: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乐刷</a:t>
            </a: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佣金结算</a:t>
            </a:r>
            <a:endParaRPr/>
          </a:p>
        </p:txBody>
      </p:sp>
      <p:sp>
        <p:nvSpPr>
          <p:cNvPr id="223" name=""/>
          <p:cNvSpPr/>
          <p:nvPr/>
        </p:nvSpPr>
        <p:spPr>
          <a:xfrm rot="0" flipH="0" flipV="0">
            <a:off x="9134475" y="4133850"/>
            <a:ext cx="2486025" cy="752475"/>
          </a:xfrm>
          <a:prstGeom prst="roundRect">
            <a:avLst>
              <a:gd name="adj" fmla="val 10127"/>
            </a:avLst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224" name="" descr="{&quot;isTemplate&quot;:true,&quot;type&quot;:&quot;text&quot;}"/>
          <p:cNvSpPr txBox="1"/>
          <p:nvPr/>
        </p:nvSpPr>
        <p:spPr>
          <a:xfrm rot="0" flipH="0" flipV="0">
            <a:off x="9286875" y="4286250"/>
            <a:ext cx="21812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4A2E1C"/>
                </a:solidFill>
                <a:latin typeface="Microsoft YaHei"/>
                <a:ea typeface="Microsoft YaHei"/>
              </a:rPr>
              <a:t>营销与支撑</a:t>
            </a:r>
            <a:endParaRPr/>
          </a:p>
        </p:txBody>
      </p:sp>
      <p:sp>
        <p:nvSpPr>
          <p:cNvPr id="225" name="" descr="{&quot;isTemplate&quot;:true,&quot;type&quot;:&quot;text&quot;}"/>
          <p:cNvSpPr txBox="1"/>
          <p:nvPr/>
        </p:nvSpPr>
        <p:spPr>
          <a:xfrm rot="0" flipH="0" flipV="0">
            <a:off x="9286875" y="4572000"/>
            <a:ext cx="21812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企微</a:t>
            </a: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 xml:space="preserve"> SCRM · DIY </a:t>
            </a: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装修</a:t>
            </a: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AI </a:t>
            </a: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全家桶</a:t>
            </a:r>
            <a:endParaRPr/>
          </a:p>
        </p:txBody>
      </p:sp>
      <p:sp>
        <p:nvSpPr>
          <p:cNvPr id="226" name=""/>
          <p:cNvSpPr/>
          <p:nvPr/>
        </p:nvSpPr>
        <p:spPr>
          <a:xfrm rot="0" flipH="0" flipV="0">
            <a:off x="571500" y="6057900"/>
            <a:ext cx="228600" cy="228600"/>
          </a:xfrm>
          <a:prstGeom prst="roundRect">
            <a:avLst>
              <a:gd name="adj" fmla="val 25000"/>
            </a:avLst>
          </a:prstGeom>
          <a:solidFill>
            <a:srgbClr val="4A2E1C"/>
          </a:solidFill>
          <a:ln/>
        </p:spPr>
        <p:txBody>
          <a:bodyPr/>
          <a:p/>
        </p:txBody>
      </p:sp>
      <p:sp>
        <p:nvSpPr>
          <p:cNvPr id="227" name="" descr="{&quot;isTemplate&quot;:true,&quot;type&quot;:&quot;text&quot;}"/>
          <p:cNvSpPr txBox="1"/>
          <p:nvPr/>
        </p:nvSpPr>
        <p:spPr>
          <a:xfrm rot="0" flipH="0" flipV="0">
            <a:off x="600075" y="6105525"/>
            <a:ext cx="17145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AF7F2"/>
                </a:solidFill>
                <a:latin typeface="Microsoft YaHei"/>
                <a:ea typeface="Microsoft YaHei"/>
              </a:rPr>
              <a:t>AK</a:t>
            </a:r>
            <a:endParaRPr/>
          </a:p>
        </p:txBody>
      </p:sp>
      <p:sp>
        <p:nvSpPr>
          <p:cNvPr id="228" name="" descr="{&quot;isTemplate&quot;:true,&quot;type&quot;:&quot;text&quot;}"/>
          <p:cNvSpPr txBox="1"/>
          <p:nvPr/>
        </p:nvSpPr>
        <p:spPr>
          <a:xfrm rot="0" flipH="0" flipV="0">
            <a:off x="895350" y="6096000"/>
            <a:ext cx="19050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爱卡聚合物业家</a:t>
            </a: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www.ikkj.love</a:t>
            </a:r>
            <a:endParaRPr/>
          </a:p>
        </p:txBody>
      </p:sp>
      <p:sp>
        <p:nvSpPr>
          <p:cNvPr id="229" name="" descr="{&quot;isTemplate&quot;:true,&quot;type&quot;:&quot;text&quot;}"/>
          <p:cNvSpPr txBox="1"/>
          <p:nvPr/>
        </p:nvSpPr>
        <p:spPr>
          <a:xfrm rot="0" flipH="0" flipV="0">
            <a:off x="11458575" y="6096000"/>
            <a:ext cx="161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>05</a:t>
            </a:r>
            <a:endParaRPr/>
          </a:p>
        </p:txBody>
      </p:sp>
    </p:spTree>
  </p:cSld>
</p:sld>
</file>

<file path=ppt/slides/slide6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230" name="" descr="&lt;Slide style={{ width: '1280px', height: '720px', background: '#FAF7F2', padding: '60px 60px 60px 60px' }}&gt;&#10;  &lt;Box style={{ flexDirection: 'column', width: '100%', height: '100%' }}&gt;&#10;    &lt;Text style={{ fontSize: 34, fontWeight: 'bold', color: '#2E2620' }}&gt;&#10;      四个抓得住的差异化&#10;    &lt;/Text&gt;&#10;    &lt;Box style={{ width: '100%', height: 1, background: '#EFE4D4', margin: '14px 0 26px 0' }} /&gt;&#10;    &lt;Box style={{ flexDirection: 'column', width: '100%', flex: 1, gap: 20 }}&gt;&#10;      &lt;Box style={{ flexDirection: 'row', width: '100%', gap: 20 }}&gt;&#10;        &lt;Box style={{ width: 660, background: '#4A2E1C', borderRadius: 12, padding: 26, flexDirection: 'column', gap: 10 }}&gt;&#10;          &lt;Box style={{ flexDirection: 'row', gap: 12, alignItems: 'center' }}&gt;&#10;            &lt;FAIcon name='coins' style={{ fill: '#FFB899', width: 30, height: 30 }} /&gt;&#10;            &lt;Text style={{ fontSize: 24, fontWeight: 'bold', color: '#FFD9C4' }}&gt;礼金抵扣物业费&lt;/Text&gt;&#10;          &lt;/Box&gt;&#10;          &lt;Text style={{ fontSize: 18, color: '#F5EFE7', lineHeight: 1.6 }}&gt;&#10;            业主日常消费累积礼金，礼金直接抵扣物业费——收缴率的抓手，也是撬动业主持续使用平台的钩子，物业场景的护城河。&#10;          &lt;/Text&gt;&#10;        &lt;/Box&gt;&#10;        &lt;Box style={{ flex: 1, background: '#EFE4D4', borderRadius: 12, padding: 26, flexDirection: 'column', gap: 10 }}&gt;&#10;          &lt;Box style={{ flexDirection: 'row', gap: 12, alignItems: 'center' }}&gt;&#10;            &lt;FAIcon name='shopping-cart' style={{ fill: '#4A2E1C', width: 30, height: 30 }} /&gt;&#10;            &lt;Text style={{ fontSize: 24, fontWeight: 'bold', color: '#4A2E1C' }}&gt;CPS 全聚合&lt;/Text&gt;&#10;          &lt;/Box&gt;&#10;          &lt;Text style={{ fontSize: 18, color: '#5C5147', lineHeight: 1.6 }}&gt;&#10;            电商、外卖、快递返佣一网打尽，帮用户省钱，帮你锁定每一笔消费的佣金。&#10;          &lt;/Text&gt;&#10;        &lt;/Box&gt;&#10;      &lt;/Box&gt;&#10;      &lt;Box style={{ flexDirection: 'row', width: '100%', gap: 20 }}&gt;&#10;        &lt;Box style={{ flex: 1, background: '#EFE4D4', borderRadius: 12, padding: 26, flexDirection: 'column', gap: 10 }}&gt;&#10;          &lt;Box style={{ flexDirection: 'row', gap: 12, alignItems: 'center' }}&gt;&#10;            &lt;FAIcon name='puzzle-piece' style={{ fill: '#4A2E1C', width: 30, height: 30 }} /&gt;&#10;            &lt;Text style={{ fontSize: 24, fontWeight: 'bold', color: '#4A2E1C' }}&gt;插件化生长&lt;/Text&gt;&#10;          &lt;/Box&gt;&#10;          &lt;Text style={{ fontSize: 18, color: '#5C5147', lineHeight: 1.6 }}&gt;&#10;            按经营阶段自由启用，DIY 装修零代码建门面，聚合 API 支持二次开发，平台长成什么样由生意决定。&#10;          &lt;/Text&gt;&#10;        &lt;/Box&gt;&#10;        &lt;Box style={{ width: 660, background: '#EFE4D4', borderRadius: 12, padding: 26, flexDirection: 'column', gap: 10 }}&gt;&#10;          &lt;Box style={{ flexDirection: 'row', gap: 12, alignItems: 'center' }}&gt;&#10;            &lt;FAIcon name='robot' style={{ fill: '#4A2E1C', width: 30, height: 30 }} /&gt;&#10;            &lt;Text style={{ fontSize: 24, fontWeight: 'bold', color: '#4A2E1C' }}&gt;AI 全员配置&lt;/Text&gt;&#10;          &lt;/Box&gt;&#10;          &lt;Text style={{ fontSize: 18, color: '#5C5147', lineHeight: 1.6 }}&gt;&#10;            AI 客服 7×24 应答、AI 助手写文案、AI 设计出海报、AI 员工跑运营，一个人也能像一个团队在经营。&#10;          &lt;/Text&gt;&#10;        &lt;/Box&gt;&#10;      &lt;/Box&gt;&#10;      &lt;Box style={{ width: '100%', background: '#F3E2D6', borderRadius: 8, padding: '16px 24px', borderLeft: '4px solid #E8551E' }}&gt;&#10;        &lt;Text style={{ fontSize: 20, fontWeight: 'bold', color: '#4A2E1C' }}&gt;&#10;          全场景 × 一套系统 × 按需生长：先跑通一条管道，再长出整个生意&#10;        &lt;/Text&gt;&#10;      &lt;/Box&gt;&#10;    &lt;/Box&gt;&#10;    &lt;Box style={{ flexDirection: 'row', alignItems: 'center', justifyContent: 'space-between', marginTop: 22 }}&gt;&#10;      &lt;Box style={{ flexDirection: 'row', gap: 10, alignItems: 'center' }}&gt;&#10;        &lt;Box style={{ width: 24, height: 24, background: '#4A2E1C', borderRadius: 6, justifyContent: 'center', alignItems: 'center' }}&gt;&#10;          &lt;Text style={{ fontSize: 12, color: '#FAF7F2', fontWeight: 'bold' }}&gt;AK&lt;/Text&gt;&#10;        &lt;/Box&gt;&#10;        &lt;Text style={{ fontSize: 14, color: '#8C7F72' }}&gt;爱卡聚合物业家 · www.ikkj.love&lt;/Text&gt;&#10;      &lt;/Box&gt;&#10;      &lt;Text style={{ fontSize: 14, color: '#8C7F72' }}&gt;06&lt;/Text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AF7F2"/>
          </a:solidFill>
          <a:ln/>
        </p:spPr>
        <p:txBody>
          <a:bodyPr/>
          <a:p/>
        </p:txBody>
      </p:sp>
      <p:sp>
        <p:nvSpPr>
          <p:cNvPr id="232" name="" descr="{&quot;isTemplate&quot;:true,&quot;type&quot;:&quot;text&quot;}"/>
          <p:cNvSpPr txBox="1"/>
          <p:nvPr/>
        </p:nvSpPr>
        <p:spPr>
          <a:xfrm rot="0" flipH="0" flipV="0">
            <a:off x="571500" y="571500"/>
            <a:ext cx="110490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2E2620"/>
                </a:solidFill>
                <a:latin typeface="Microsoft YaHei"/>
                <a:ea typeface="Microsoft YaHei"/>
              </a:rPr>
              <a:t>四个抓得住的差异化</a:t>
            </a:r>
            <a:endParaRPr/>
          </a:p>
        </p:txBody>
      </p:sp>
      <p:sp>
        <p:nvSpPr>
          <p:cNvPr id="233" name=""/>
          <p:cNvSpPr/>
          <p:nvPr/>
        </p:nvSpPr>
        <p:spPr>
          <a:xfrm rot="0" flipH="0" flipV="0">
            <a:off x="571500" y="1095375"/>
            <a:ext cx="11049000" cy="9525"/>
          </a:xfrm>
          <a:prstGeom prst="rect">
            <a:avLst/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234" name=""/>
          <p:cNvSpPr/>
          <p:nvPr/>
        </p:nvSpPr>
        <p:spPr>
          <a:xfrm rot="0" flipH="0" flipV="0">
            <a:off x="571500" y="1352550"/>
            <a:ext cx="6286500" cy="1543050"/>
          </a:xfrm>
          <a:prstGeom prst="roundRect">
            <a:avLst>
              <a:gd name="adj" fmla="val 7407"/>
            </a:avLst>
          </a:prstGeom>
          <a:solidFill>
            <a:srgbClr val="4A2E1C"/>
          </a:solidFill>
          <a:ln/>
        </p:spPr>
        <p:txBody>
          <a:bodyPr/>
          <a:p/>
        </p:txBody>
      </p:sp>
      <p:pic>
        <p:nvPicPr>
          <p:cNvPr id="235" name="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19150" y="1600200"/>
            <a:ext cx="285750" cy="285750"/>
          </a:xfrm>
          <a:prstGeom prst="rect">
            <a:avLst/>
          </a:prstGeom>
          <a:ln/>
        </p:spPr>
      </p:pic>
      <p:sp>
        <p:nvSpPr>
          <p:cNvPr id="236" name="" descr="{&quot;isTemplate&quot;:true,&quot;type&quot;:&quot;text&quot;}"/>
          <p:cNvSpPr txBox="1"/>
          <p:nvPr/>
        </p:nvSpPr>
        <p:spPr>
          <a:xfrm rot="0" flipH="0" flipV="0">
            <a:off x="1219200" y="1609725"/>
            <a:ext cx="16002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FFD9C4"/>
                </a:solidFill>
                <a:latin typeface="Microsoft YaHei"/>
                <a:ea typeface="Microsoft YaHei"/>
              </a:rPr>
              <a:t>礼金抵扣物业费</a:t>
            </a:r>
            <a:endParaRPr/>
          </a:p>
        </p:txBody>
      </p:sp>
      <p:sp>
        <p:nvSpPr>
          <p:cNvPr id="237" name="" descr="{&quot;isTemplate&quot;:true,&quot;type&quot;:&quot;text&quot;}"/>
          <p:cNvSpPr txBox="1"/>
          <p:nvPr/>
        </p:nvSpPr>
        <p:spPr>
          <a:xfrm rot="0" flipH="0" flipV="0">
            <a:off x="819150" y="1981200"/>
            <a:ext cx="5791200" cy="6667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350">
                <a:solidFill>
                  <a:srgbClr val="F5EFE7"/>
                </a:solidFill>
                <a:latin typeface="Microsoft YaHei"/>
                <a:ea typeface="Microsoft YaHei"/>
              </a:rPr>
              <a:t>业主日常消费累积礼金，礼金直接抵扣物业费——收缴率的抓手，也是撬动业主持续使用平台的钩子，物业场景的护城河。</a:t>
            </a:r>
            <a:endParaRPr/>
          </a:p>
        </p:txBody>
      </p:sp>
      <p:sp>
        <p:nvSpPr>
          <p:cNvPr id="238" name=""/>
          <p:cNvSpPr/>
          <p:nvPr/>
        </p:nvSpPr>
        <p:spPr>
          <a:xfrm rot="0" flipH="0" flipV="0">
            <a:off x="7048500" y="1352550"/>
            <a:ext cx="4572000" cy="1543050"/>
          </a:xfrm>
          <a:prstGeom prst="roundRect">
            <a:avLst>
              <a:gd name="adj" fmla="val 7407"/>
            </a:avLst>
          </a:prstGeom>
          <a:solidFill>
            <a:srgbClr val="EFE4D4"/>
          </a:solidFill>
          <a:ln/>
        </p:spPr>
        <p:txBody>
          <a:bodyPr/>
          <a:p/>
        </p:txBody>
      </p:sp>
      <p:pic>
        <p:nvPicPr>
          <p:cNvPr id="239" name="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7296150" y="1600200"/>
            <a:ext cx="285750" cy="285750"/>
          </a:xfrm>
          <a:prstGeom prst="rect">
            <a:avLst/>
          </a:prstGeom>
          <a:ln/>
        </p:spPr>
      </p:pic>
      <p:sp>
        <p:nvSpPr>
          <p:cNvPr id="240" name="" descr="{&quot;isTemplate&quot;:true,&quot;type&quot;:&quot;text&quot;}"/>
          <p:cNvSpPr txBox="1"/>
          <p:nvPr/>
        </p:nvSpPr>
        <p:spPr>
          <a:xfrm rot="0" flipH="0" flipV="0">
            <a:off x="7696200" y="1609725"/>
            <a:ext cx="12001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4A2E1C"/>
                </a:solidFill>
                <a:latin typeface="Microsoft YaHei"/>
                <a:ea typeface="Microsoft YaHei"/>
              </a:rPr>
              <a:t xml:space="preserve">CPS </a:t>
            </a:r>
            <a:r>
              <a:rPr lang="zh-CN" sz="1800" b="1">
                <a:solidFill>
                  <a:srgbClr val="4A2E1C"/>
                </a:solidFill>
                <a:latin typeface="Microsoft YaHei"/>
                <a:ea typeface="Microsoft YaHei"/>
              </a:rPr>
              <a:t>全聚合</a:t>
            </a:r>
            <a:endParaRPr/>
          </a:p>
        </p:txBody>
      </p:sp>
      <p:sp>
        <p:nvSpPr>
          <p:cNvPr id="241" name="" descr="{&quot;isTemplate&quot;:true,&quot;type&quot;:&quot;text&quot;}"/>
          <p:cNvSpPr txBox="1"/>
          <p:nvPr/>
        </p:nvSpPr>
        <p:spPr>
          <a:xfrm rot="0" flipH="0" flipV="0">
            <a:off x="7296150" y="1981200"/>
            <a:ext cx="4076700" cy="6667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350">
                <a:solidFill>
                  <a:srgbClr val="5C5147"/>
                </a:solidFill>
                <a:latin typeface="Microsoft YaHei"/>
                <a:ea typeface="Microsoft YaHei"/>
              </a:rPr>
              <a:t>电商、外卖、快递返佣一网打尽，帮用户省钱，帮你锁定每一笔消费的佣金。</a:t>
            </a:r>
            <a:endParaRPr/>
          </a:p>
        </p:txBody>
      </p:sp>
      <p:sp>
        <p:nvSpPr>
          <p:cNvPr id="242" name=""/>
          <p:cNvSpPr/>
          <p:nvPr/>
        </p:nvSpPr>
        <p:spPr>
          <a:xfrm rot="0" flipH="0" flipV="0">
            <a:off x="571500" y="3086100"/>
            <a:ext cx="4572000" cy="1543050"/>
          </a:xfrm>
          <a:prstGeom prst="roundRect">
            <a:avLst>
              <a:gd name="adj" fmla="val 7407"/>
            </a:avLst>
          </a:prstGeom>
          <a:solidFill>
            <a:srgbClr val="EFE4D4"/>
          </a:solidFill>
          <a:ln/>
        </p:spPr>
        <p:txBody>
          <a:bodyPr/>
          <a:p/>
        </p:txBody>
      </p:sp>
      <p:pic>
        <p:nvPicPr>
          <p:cNvPr id="243" name="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819150" y="3333750"/>
            <a:ext cx="285750" cy="285750"/>
          </a:xfrm>
          <a:prstGeom prst="rect">
            <a:avLst/>
          </a:prstGeom>
          <a:ln/>
        </p:spPr>
      </p:pic>
      <p:sp>
        <p:nvSpPr>
          <p:cNvPr id="244" name="" descr="{&quot;isTemplate&quot;:true,&quot;type&quot;:&quot;text&quot;}"/>
          <p:cNvSpPr txBox="1"/>
          <p:nvPr/>
        </p:nvSpPr>
        <p:spPr>
          <a:xfrm rot="0" flipH="0" flipV="0">
            <a:off x="1219200" y="3343275"/>
            <a:ext cx="11430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4A2E1C"/>
                </a:solidFill>
                <a:latin typeface="Microsoft YaHei"/>
                <a:ea typeface="Microsoft YaHei"/>
              </a:rPr>
              <a:t>插件化生长</a:t>
            </a:r>
            <a:endParaRPr/>
          </a:p>
        </p:txBody>
      </p:sp>
      <p:sp>
        <p:nvSpPr>
          <p:cNvPr id="245" name="" descr="{&quot;isTemplate&quot;:true,&quot;type&quot;:&quot;text&quot;}"/>
          <p:cNvSpPr txBox="1"/>
          <p:nvPr/>
        </p:nvSpPr>
        <p:spPr>
          <a:xfrm rot="0" flipH="0" flipV="0">
            <a:off x="819150" y="3714750"/>
            <a:ext cx="4076700" cy="6667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350">
                <a:solidFill>
                  <a:srgbClr val="5C5147"/>
                </a:solidFill>
                <a:latin typeface="Microsoft YaHei"/>
                <a:ea typeface="Microsoft YaHei"/>
              </a:rPr>
              <a:t>按经营阶段自由启用，</a:t>
            </a:r>
            <a:r>
              <a:rPr lang="en-US" sz="1350">
                <a:solidFill>
                  <a:srgbClr val="5C5147"/>
                </a:solidFill>
                <a:latin typeface="Microsoft YaHei"/>
                <a:ea typeface="Microsoft YaHei"/>
              </a:rPr>
              <a:t xml:space="preserve">DIY </a:t>
            </a:r>
            <a:r>
              <a:rPr lang="zh-CN" sz="1350">
                <a:solidFill>
                  <a:srgbClr val="5C5147"/>
                </a:solidFill>
                <a:latin typeface="Microsoft YaHei"/>
                <a:ea typeface="Microsoft YaHei"/>
              </a:rPr>
              <a:t>装修零代码建门面，聚合</a:t>
            </a:r>
            <a:r>
              <a:rPr lang="en-US" sz="1350">
                <a:solidFill>
                  <a:srgbClr val="5C5147"/>
                </a:solidFill>
                <a:latin typeface="Microsoft YaHei"/>
                <a:ea typeface="Microsoft YaHei"/>
              </a:rPr>
              <a:t xml:space="preserve"> API </a:t>
            </a:r>
            <a:r>
              <a:rPr lang="zh-CN" sz="1350">
                <a:solidFill>
                  <a:srgbClr val="5C5147"/>
                </a:solidFill>
                <a:latin typeface="Microsoft YaHei"/>
                <a:ea typeface="Microsoft YaHei"/>
              </a:rPr>
              <a:t>支持二次开发，平台长成什么样由生意决定。</a:t>
            </a:r>
            <a:endParaRPr/>
          </a:p>
        </p:txBody>
      </p:sp>
      <p:sp>
        <p:nvSpPr>
          <p:cNvPr id="246" name=""/>
          <p:cNvSpPr/>
          <p:nvPr/>
        </p:nvSpPr>
        <p:spPr>
          <a:xfrm rot="0" flipH="0" flipV="0">
            <a:off x="5334000" y="3086100"/>
            <a:ext cx="6286500" cy="1543050"/>
          </a:xfrm>
          <a:prstGeom prst="roundRect">
            <a:avLst>
              <a:gd name="adj" fmla="val 7407"/>
            </a:avLst>
          </a:prstGeom>
          <a:solidFill>
            <a:srgbClr val="EFE4D4"/>
          </a:solidFill>
          <a:ln/>
        </p:spPr>
        <p:txBody>
          <a:bodyPr/>
          <a:p/>
        </p:txBody>
      </p:sp>
      <p:pic>
        <p:nvPicPr>
          <p:cNvPr id="247" name="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5581650" y="3333750"/>
            <a:ext cx="285750" cy="285750"/>
          </a:xfrm>
          <a:prstGeom prst="rect">
            <a:avLst/>
          </a:prstGeom>
          <a:ln/>
        </p:spPr>
      </p:pic>
      <p:sp>
        <p:nvSpPr>
          <p:cNvPr id="248" name="" descr="{&quot;isTemplate&quot;:true,&quot;type&quot;:&quot;text&quot;}"/>
          <p:cNvSpPr txBox="1"/>
          <p:nvPr/>
        </p:nvSpPr>
        <p:spPr>
          <a:xfrm rot="0" flipH="0" flipV="0">
            <a:off x="5981700" y="3343275"/>
            <a:ext cx="12382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4A2E1C"/>
                </a:solidFill>
                <a:latin typeface="Microsoft YaHei"/>
                <a:ea typeface="Microsoft YaHei"/>
              </a:rPr>
              <a:t xml:space="preserve">AI </a:t>
            </a:r>
            <a:r>
              <a:rPr lang="zh-CN" sz="1800" b="1">
                <a:solidFill>
                  <a:srgbClr val="4A2E1C"/>
                </a:solidFill>
                <a:latin typeface="Microsoft YaHei"/>
                <a:ea typeface="Microsoft YaHei"/>
              </a:rPr>
              <a:t>全员配置</a:t>
            </a:r>
            <a:endParaRPr/>
          </a:p>
        </p:txBody>
      </p:sp>
      <p:sp>
        <p:nvSpPr>
          <p:cNvPr id="249" name="" descr="{&quot;isTemplate&quot;:true,&quot;type&quot;:&quot;text&quot;}"/>
          <p:cNvSpPr txBox="1"/>
          <p:nvPr/>
        </p:nvSpPr>
        <p:spPr>
          <a:xfrm rot="0" flipH="0" flipV="0">
            <a:off x="5581650" y="3714750"/>
            <a:ext cx="5791200" cy="6667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en-US" sz="1350">
                <a:solidFill>
                  <a:srgbClr val="5C5147"/>
                </a:solidFill>
                <a:latin typeface="Microsoft YaHei"/>
                <a:ea typeface="Microsoft YaHei"/>
              </a:rPr>
              <a:t xml:space="preserve">AI </a:t>
            </a:r>
            <a:r>
              <a:rPr lang="zh-CN" sz="1350">
                <a:solidFill>
                  <a:srgbClr val="5C5147"/>
                </a:solidFill>
                <a:latin typeface="Microsoft YaHei"/>
                <a:ea typeface="Microsoft YaHei"/>
              </a:rPr>
              <a:t>客服</a:t>
            </a:r>
            <a:r>
              <a:rPr lang="en-US" sz="1350">
                <a:solidFill>
                  <a:srgbClr val="5C5147"/>
                </a:solidFill>
                <a:latin typeface="Microsoft YaHei"/>
                <a:ea typeface="Microsoft YaHei"/>
              </a:rPr>
              <a:t xml:space="preserve"> 7×24 </a:t>
            </a:r>
            <a:r>
              <a:rPr lang="zh-CN" sz="1350">
                <a:solidFill>
                  <a:srgbClr val="5C5147"/>
                </a:solidFill>
                <a:latin typeface="Microsoft YaHei"/>
                <a:ea typeface="Microsoft YaHei"/>
              </a:rPr>
              <a:t>应答、</a:t>
            </a:r>
            <a:r>
              <a:rPr lang="en-US" sz="1350">
                <a:solidFill>
                  <a:srgbClr val="5C5147"/>
                </a:solidFill>
                <a:latin typeface="Microsoft YaHei"/>
                <a:ea typeface="Microsoft YaHei"/>
              </a:rPr>
              <a:t xml:space="preserve">AI </a:t>
            </a:r>
            <a:r>
              <a:rPr lang="zh-CN" sz="1350">
                <a:solidFill>
                  <a:srgbClr val="5C5147"/>
                </a:solidFill>
                <a:latin typeface="Microsoft YaHei"/>
                <a:ea typeface="Microsoft YaHei"/>
              </a:rPr>
              <a:t>助手写文案、</a:t>
            </a:r>
            <a:r>
              <a:rPr lang="en-US" sz="1350">
                <a:solidFill>
                  <a:srgbClr val="5C5147"/>
                </a:solidFill>
                <a:latin typeface="Microsoft YaHei"/>
                <a:ea typeface="Microsoft YaHei"/>
              </a:rPr>
              <a:t xml:space="preserve">AI </a:t>
            </a:r>
            <a:r>
              <a:rPr lang="zh-CN" sz="1350">
                <a:solidFill>
                  <a:srgbClr val="5C5147"/>
                </a:solidFill>
                <a:latin typeface="Microsoft YaHei"/>
                <a:ea typeface="Microsoft YaHei"/>
              </a:rPr>
              <a:t>设计出海报、</a:t>
            </a:r>
            <a:r>
              <a:rPr lang="en-US" sz="1350">
                <a:solidFill>
                  <a:srgbClr val="5C5147"/>
                </a:solidFill>
                <a:latin typeface="Microsoft YaHei"/>
                <a:ea typeface="Microsoft YaHei"/>
              </a:rPr>
              <a:t xml:space="preserve">AI </a:t>
            </a:r>
            <a:r>
              <a:rPr lang="zh-CN" sz="1350">
                <a:solidFill>
                  <a:srgbClr val="5C5147"/>
                </a:solidFill>
                <a:latin typeface="Microsoft YaHei"/>
                <a:ea typeface="Microsoft YaHei"/>
              </a:rPr>
              <a:t>员工跑运营，一个人也能像一个团队在经营。</a:t>
            </a:r>
            <a:endParaRPr/>
          </a:p>
        </p:txBody>
      </p:sp>
      <p:sp>
        <p:nvSpPr>
          <p:cNvPr id="250" name=""/>
          <p:cNvSpPr/>
          <p:nvPr/>
        </p:nvSpPr>
        <p:spPr>
          <a:xfrm rot="0" flipH="0" flipV="0">
            <a:off x="609600" y="4819650"/>
            <a:ext cx="11049000" cy="533400"/>
          </a:xfrm>
          <a:prstGeom prst="roundRect">
            <a:avLst>
              <a:gd name="adj" fmla="val 14286"/>
            </a:avLst>
          </a:prstGeom>
          <a:solidFill>
            <a:srgbClr val="F3E2D6"/>
          </a:solidFill>
          <a:ln/>
        </p:spPr>
        <p:txBody>
          <a:bodyPr/>
          <a:p/>
        </p:txBody>
      </p:sp>
      <p:sp>
        <p:nvSpPr>
          <p:cNvPr id="251" name=""/>
          <p:cNvSpPr/>
          <p:nvPr/>
        </p:nvSpPr>
        <p:spPr>
          <a:xfrm rot="0" flipH="0" flipV="0">
            <a:off x="609600" y="4819650"/>
            <a:ext cx="11049000" cy="533400"/>
          </a:xfrm>
          <a:custGeom>
            <a:pathLst>
              <a:path w="1160" h="56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52"/>
                </a:lnTo>
                <a:cubicBezTo>
                  <a:pt x="4" y="54"/>
                  <a:pt x="5" y="56"/>
                  <a:pt x="7" y="56"/>
                </a:cubicBezTo>
                <a:cubicBezTo>
                  <a:pt x="3" y="56"/>
                  <a:pt x="0" y="52"/>
                  <a:pt x="0" y="48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E8551E"/>
          </a:solidFill>
          <a:ln/>
        </p:spPr>
        <p:txBody>
          <a:bodyPr/>
          <a:p/>
        </p:txBody>
      </p:sp>
      <p:sp>
        <p:nvSpPr>
          <p:cNvPr id="252" name="" descr="{&quot;isTemplate&quot;:true,&quot;type&quot;:&quot;text&quot;}"/>
          <p:cNvSpPr txBox="1"/>
          <p:nvPr/>
        </p:nvSpPr>
        <p:spPr>
          <a:xfrm rot="0" flipH="0" flipV="0">
            <a:off x="838200" y="4972050"/>
            <a:ext cx="105537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4A2E1C"/>
                </a:solidFill>
                <a:latin typeface="Microsoft YaHei"/>
                <a:ea typeface="Microsoft YaHei"/>
              </a:rPr>
              <a:t>全场景</a:t>
            </a:r>
            <a:r>
              <a:rPr lang="en-US" sz="1500" b="1">
                <a:solidFill>
                  <a:srgbClr val="4A2E1C"/>
                </a:solidFill>
                <a:latin typeface="Microsoft YaHei"/>
                <a:ea typeface="Microsoft YaHei"/>
              </a:rPr>
              <a:t xml:space="preserve"> × </a:t>
            </a:r>
            <a:r>
              <a:rPr lang="zh-CN" sz="1500" b="1">
                <a:solidFill>
                  <a:srgbClr val="4A2E1C"/>
                </a:solidFill>
                <a:latin typeface="Microsoft YaHei"/>
                <a:ea typeface="Microsoft YaHei"/>
              </a:rPr>
              <a:t>一套系统</a:t>
            </a:r>
            <a:r>
              <a:rPr lang="en-US" sz="1500" b="1">
                <a:solidFill>
                  <a:srgbClr val="4A2E1C"/>
                </a:solidFill>
                <a:latin typeface="Microsoft YaHei"/>
                <a:ea typeface="Microsoft YaHei"/>
              </a:rPr>
              <a:t xml:space="preserve"> × </a:t>
            </a:r>
            <a:r>
              <a:rPr lang="zh-CN" sz="1500" b="1">
                <a:solidFill>
                  <a:srgbClr val="4A2E1C"/>
                </a:solidFill>
                <a:latin typeface="Microsoft YaHei"/>
                <a:ea typeface="Microsoft YaHei"/>
              </a:rPr>
              <a:t>按需生长：先跑通一条管道，再长出整个生意</a:t>
            </a:r>
            <a:endParaRPr/>
          </a:p>
        </p:txBody>
      </p:sp>
      <p:sp>
        <p:nvSpPr>
          <p:cNvPr id="253" name=""/>
          <p:cNvSpPr/>
          <p:nvPr/>
        </p:nvSpPr>
        <p:spPr>
          <a:xfrm rot="0" flipH="0" flipV="0">
            <a:off x="571500" y="6057900"/>
            <a:ext cx="228600" cy="228600"/>
          </a:xfrm>
          <a:prstGeom prst="roundRect">
            <a:avLst>
              <a:gd name="adj" fmla="val 25000"/>
            </a:avLst>
          </a:prstGeom>
          <a:solidFill>
            <a:srgbClr val="4A2E1C"/>
          </a:solidFill>
          <a:ln/>
        </p:spPr>
        <p:txBody>
          <a:bodyPr/>
          <a:p/>
        </p:txBody>
      </p:sp>
      <p:sp>
        <p:nvSpPr>
          <p:cNvPr id="254" name="" descr="{&quot;isTemplate&quot;:true,&quot;type&quot;:&quot;text&quot;}"/>
          <p:cNvSpPr txBox="1"/>
          <p:nvPr/>
        </p:nvSpPr>
        <p:spPr>
          <a:xfrm rot="0" flipH="0" flipV="0">
            <a:off x="600075" y="6105525"/>
            <a:ext cx="17145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AF7F2"/>
                </a:solidFill>
                <a:latin typeface="Microsoft YaHei"/>
                <a:ea typeface="Microsoft YaHei"/>
              </a:rPr>
              <a:t>AK</a:t>
            </a:r>
            <a:endParaRPr/>
          </a:p>
        </p:txBody>
      </p:sp>
      <p:sp>
        <p:nvSpPr>
          <p:cNvPr id="255" name="" descr="{&quot;isTemplate&quot;:true,&quot;type&quot;:&quot;text&quot;}"/>
          <p:cNvSpPr txBox="1"/>
          <p:nvPr/>
        </p:nvSpPr>
        <p:spPr>
          <a:xfrm rot="0" flipH="0" flipV="0">
            <a:off x="895350" y="6096000"/>
            <a:ext cx="19050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爱卡聚合物业家</a:t>
            </a: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www.ikkj.love</a:t>
            </a:r>
            <a:endParaRPr/>
          </a:p>
        </p:txBody>
      </p:sp>
      <p:sp>
        <p:nvSpPr>
          <p:cNvPr id="256" name="" descr="{&quot;isTemplate&quot;:true,&quot;type&quot;:&quot;text&quot;}"/>
          <p:cNvSpPr txBox="1"/>
          <p:nvPr/>
        </p:nvSpPr>
        <p:spPr>
          <a:xfrm rot="0" flipH="0" flipV="0">
            <a:off x="11458575" y="6096000"/>
            <a:ext cx="161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>06</a:t>
            </a:r>
            <a:endParaRPr/>
          </a:p>
        </p:txBody>
      </p:sp>
    </p:spTree>
  </p:cSld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257" name="" descr="&lt;Slide style={{ width: '1280px', height: '720px', background: '#FAF7F2', padding: '60px 60px 60px 60px' }}&gt;&#10;  &lt;Box style={{ width: '100%', height: '100%', flexDirection: 'column', justifyContent: 'center', gap: 20 }}&gt;&#10;    &lt;Text style={{ fontSize: 150, fontWeight: 'bold', color: '#E8551E', lineHeight: 1, letterSpacing: 4 }}&gt;&#10;      02&#10;    &lt;/Text&gt;&#10;    &lt;Text style={{ fontSize: 48, fontWeight: 'bold', color: '#4A2E1C', letterSpacing: 3 }}&gt;&#10;      变现与推广&#10;    &lt;/Text&gt;&#10;    &lt;Text style={{ fontSize: 18, color: '#8C7F72', letterSpacing: 1 }}&gt;&#10;      六条收入管道，一套打法跑通冷启动&#10;    &lt;/Text&gt;&#10;  &lt;/Box&gt;&#10;  &lt;Box style={{ position: 'absolute', top: 60, right: 60, width: 24, height: 24, background: '#4A2E1C', borderRadius: 6, justifyContent: 'center', alignItems: 'center' }}&gt;&#10;    &lt;Text style={{ fontSize: 12, color: '#FAF7F2', fontWeight: 'bold' }}&gt;AK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AF7F2"/>
          </a:solidFill>
          <a:ln/>
        </p:spPr>
        <p:txBody>
          <a:bodyPr/>
          <a:p/>
        </p:txBody>
      </p:sp>
      <p:sp>
        <p:nvSpPr>
          <p:cNvPr id="259" name="" descr="{&quot;isTemplate&quot;:true,&quot;type&quot;:&quot;text&quot;}"/>
          <p:cNvSpPr txBox="1"/>
          <p:nvPr/>
        </p:nvSpPr>
        <p:spPr>
          <a:xfrm rot="0" flipH="0" flipV="0">
            <a:off x="571500" y="2000250"/>
            <a:ext cx="11049000" cy="1714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0" b="1" spc="300">
                <a:solidFill>
                  <a:srgbClr val="E8551E"/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260" name="" descr="{&quot;isTemplate&quot;:true,&quot;type&quot;:&quot;text&quot;}"/>
          <p:cNvSpPr txBox="1"/>
          <p:nvPr/>
        </p:nvSpPr>
        <p:spPr>
          <a:xfrm rot="0" flipH="0" flipV="0">
            <a:off x="571500" y="3905250"/>
            <a:ext cx="11049000" cy="552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600" b="1" spc="225">
                <a:solidFill>
                  <a:srgbClr val="4A2E1C"/>
                </a:solidFill>
                <a:latin typeface="Microsoft YaHei"/>
                <a:ea typeface="Microsoft YaHei"/>
              </a:rPr>
              <a:t>变现与推广</a:t>
            </a:r>
            <a:endParaRPr/>
          </a:p>
        </p:txBody>
      </p:sp>
      <p:sp>
        <p:nvSpPr>
          <p:cNvPr id="261" name="" descr="{&quot;isTemplate&quot;:true,&quot;type&quot;:&quot;text&quot;}"/>
          <p:cNvSpPr txBox="1"/>
          <p:nvPr/>
        </p:nvSpPr>
        <p:spPr>
          <a:xfrm rot="0" flipH="0" flipV="0">
            <a:off x="571500" y="4648200"/>
            <a:ext cx="110490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spc="75">
                <a:solidFill>
                  <a:srgbClr val="8C7F72"/>
                </a:solidFill>
                <a:latin typeface="Microsoft YaHei"/>
                <a:ea typeface="Microsoft YaHei"/>
              </a:rPr>
              <a:t>六条收入管道，一套打法跑通冷启动</a:t>
            </a:r>
            <a:endParaRPr/>
          </a:p>
        </p:txBody>
      </p:sp>
      <p:sp>
        <p:nvSpPr>
          <p:cNvPr id="262" name=""/>
          <p:cNvSpPr/>
          <p:nvPr/>
        </p:nvSpPr>
        <p:spPr>
          <a:xfrm rot="0" flipH="0" flipV="0">
            <a:off x="11391900" y="571500"/>
            <a:ext cx="228600" cy="228600"/>
          </a:xfrm>
          <a:prstGeom prst="roundRect">
            <a:avLst>
              <a:gd name="adj" fmla="val 25000"/>
            </a:avLst>
          </a:prstGeom>
          <a:solidFill>
            <a:srgbClr val="4A2E1C"/>
          </a:solidFill>
          <a:ln/>
        </p:spPr>
        <p:txBody>
          <a:bodyPr/>
          <a:p/>
        </p:txBody>
      </p:sp>
      <p:sp>
        <p:nvSpPr>
          <p:cNvPr id="263" name="" descr="{&quot;isTemplate&quot;:true,&quot;type&quot;:&quot;text&quot;}"/>
          <p:cNvSpPr txBox="1"/>
          <p:nvPr/>
        </p:nvSpPr>
        <p:spPr>
          <a:xfrm rot="0" flipH="0" flipV="0">
            <a:off x="11420475" y="619125"/>
            <a:ext cx="17145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AF7F2"/>
                </a:solidFill>
                <a:latin typeface="Microsoft YaHei"/>
                <a:ea typeface="Microsoft YaHei"/>
              </a:rPr>
              <a:t>AK</a:t>
            </a:r>
            <a:endParaRPr/>
          </a:p>
        </p:txBody>
      </p:sp>
    </p:spTree>
  </p:cSld>
</p:sld>
</file>

<file path=ppt/slides/slide8.xml><?xml version="1.0" encoding="utf-8"?>
<p:sld xmlns:p="http://schemas.openxmlformats.org/presentationml/2006/main" xmlns:a="http://schemas.openxmlformats.org/drawingml/2006/main">
  <p:cSld>
    <p:spTree>
      <p:nvGrpSpPr>
        <p:cNvPr id="264" name="" descr="&lt;Slide style={{ width: '1280px', height: '720px', background: '#FAF7F2', padding: '60px 60px 60px 60px' }}&gt;&#10;  &lt;Box style={{ flexDirection: 'row', width: '100%', height: '100%', gap: 40 }}&gt;&#10;    &lt;Box style={{ width: 330, background: '#4A2E1C', borderRadius: 12, padding: 32, flexDirection: 'column', justifyContent: 'space-between' }}&gt;&#10;      &lt;Box style={{ flexDirection: 'column', gap: 12 }}&gt;&#10;        &lt;Text style={{ fontSize: 34, fontWeight: 'bold', color: '#FFD9C4', lineHeight: 1.3 }}&gt;&#10;          六条&lt;br /&gt;收入管道&#10;        &lt;/Text&gt;&#10;        &lt;Box style={{ width: 48, height: 4, background: '#E8551E', borderRadius: 2 }} /&gt;&#10;        &lt;Text style={{ fontSize: 17, color: '#D9C9B8', lineHeight: 1.7 }}&gt;&#10;          一套系统并行承载，管道之间互相导流；先跑通主力管道，再逐层放大。&#10;        &lt;/Text&gt;&#10;      &lt;/Box&gt;&#10;      &lt;Text style={{ fontSize: 14, color: '#B9A995' }}&gt;&#10;        收入结构说明，不构成收益承诺&#10;      &lt;/Text&gt;&#10;    &lt;/Box&gt;&#10;    &lt;Box style={{ flex: 1, flexDirection: 'column', justifyContent: 'center' }}&gt;&#10;      &lt;Box style={{ flexDirection: 'row', gap: 18, alignItems: 'flex-start', padding: '14px 0' }}&gt;&#10;        &lt;Text style={{ fontSize: 20, fontWeight: 'bold', color: '#E8551E', width: 44 }}&gt;01&lt;/Text&gt;&#10;        &lt;Box style={{ flex: 1, flexDirection: 'column', gap: 4 }}&gt;&#10;          &lt;Text style={{ fontSize: 21, fontWeight: 'bold', color: '#2E2620' }}&gt;CPS 佣金收入 &lt;Text style={{ fontSize: 14, color: '#E8551E', fontWeight: 'bold' }}&gt;主力&lt;/Text&gt;&lt;/Text&gt;&#10;          &lt;Text style={{ fontSize: 17, color: '#5C5147' }}&gt;电商 CPS、外卖返利、快递差价与返佣——一次搭建、持续进账&lt;/Text&gt;&#10;        &lt;/Box&gt;&#10;      &lt;/Box&gt;&#10;      &lt;Box style={{ width: '100%', height: 1, background: '#EFE4D4' }} /&gt;&#10;      &lt;Box style={{ flexDirection: 'row', gap: 18, alignItems: 'flex-start', padding: '14px 0' }}&gt;&#10;        &lt;Text style={{ fontSize: 20, fontWeight: 'bold', color: '#E8551E', width: 44 }}&gt;02&lt;/Text&gt;&#10;        &lt;Box style={{ flex: 1, flexDirection: 'column', gap: 4 }}&gt;&#10;          &lt;Text style={{ fontSize: 21, fontWeight: 'bold', color: '#2E2620' }}&gt;物业费联动收入 &lt;Text style={{ fontSize: 14, color: '#E8551E', fontWeight: 'bold' }}&gt;主力&lt;/Text&gt;&lt;/Text&gt;&#10;          &lt;Text style={{ fontSize: 17, color: '#5C5147' }}&gt;业主消费佣金转物业费抵扣额度，收缴率与平台收入同步抬升&lt;/Text&gt;&#10;        &lt;/Box&gt;&#10;      &lt;/Box&gt;&#10;      &lt;Box style={{ width: '100%', height: 1, background: '#EFE4D4' }} /&gt;&#10;      &lt;Box style={{ flexDirection: 'row', gap: 18, alignItems: 'flex-start', padding: '14px 0' }}&gt;&#10;        &lt;Text style={{ fontSize: 20, fontWeight: 'bold', color: '#E8551E', width: 44 }}&gt;03&lt;/Text&gt;&#10;        &lt;Box style={{ flex: 1, flexDirection: 'column', gap: 4 }}&gt;&#10;          &lt;Text style={{ fontSize: 21, fontWeight: 'bold', color: '#2E2620' }}&gt;会员与权益收入 &lt;Text style={{ fontSize: 14, color: '#E8551E', fontWeight: 'bold' }}&gt;主力&lt;/Text&gt;&lt;/Text&gt;&#10;          &lt;Text style={{ fontSize: 17, color: '#5C5147' }}&gt;付费会员卡密、权益充值差价、礼金卡预售——预收现金流&lt;/Text&gt;&#10;        &lt;/Box&gt;&#10;      &lt;/Box&gt;&#10;      &lt;Box style={{ width: '100%', height: 1, background: '#EFE4D4' }} /&gt;&#10;      &lt;Box style={{ flexDirection: 'row', gap: 18, alignItems: 'flex-start', padding: '14px 0' }}&gt;&#10;        &lt;Text style={{ fontSize: 20, fontWeight: 'bold', color: '#8C7F72', width: 44 }}&gt;04&lt;/Text&gt;&#10;        &lt;Box style={{ flex: 1, flexDirection: 'column', gap: 4 }}&gt;&#10;          &lt;Text style={{ fontSize: 21, fontWeight: 'bold', color: '#2E2620' }}&gt;本地商家服务收入&lt;/Text&gt;&#10;          &lt;Text style={{ fontSize: 17, color: '#5C5147' }}&gt;同城商家入驻费、坑位年费、推广位售卖、业态交易抽佣&lt;/Text&gt;&#10;        &lt;/Box&gt;&#10;      &lt;/Box&gt;&#10;      &lt;Box style={{ width: '100%', height: 1, background: '#EFE4D4' }} /&gt;&#10;      &lt;Box style={{ flexDirection: 'row', gap: 18, alignItems: 'flex-start', padding: '14px 0' }}&gt;&#10;        &lt;Text style={{ fontSize: 20, fontWeight: 'bold', color: '#8C7F72', width: 44 }}&gt;05&lt;/Text&gt;&#10;        &lt;Box style={{ flex: 1, flexDirection: 'column', gap: 4 }}&gt;&#10;          &lt;Text style={{ fontSize: 21, fontWeight: 'bold', color: '#2E2620' }}&gt;分销与代理收入&lt;/Text&gt;&#10;          &lt;Text style={{ fontSize: 17, color: '#5C5147' }}&gt;发展推客与下级代理按体系分润，撮合服务费与批零差价&lt;/Text&gt;&#10;        &lt;/Box&gt;&#10;      &lt;/Box&gt;&#10;      &lt;Box style={{ width: '100%', height: 1, background: '#EFE4D4' }} /&gt;&#10;      &lt;Box style={{ flexDirection: 'row', gap: 18, alignItems: 'flex-start', padding: '14px 0' }}&gt;&#10;        &lt;Text style={{ fontSize: 20, fontWeight: 'bold', color: '#8C7F72', width: 44 }}&gt;06&lt;/Text&gt;&#10;        &lt;Box style={{ flex: 1, flexDirection: 'column', gap: 4 }}&gt;&#10;          &lt;Text style={{ fontSize: 21, fontWeight: 'bold', color: '#2E2620' }}&gt;系统增值收入&lt;/Text&gt;&#10;          &lt;Text style={{ fontSize: 17, color: '#5C5147' }}&gt;插件市场增购、模板选购、聚合 API 对外输出的长期收入&lt;/Text&gt;&#10;        &lt;/Box&gt;&#10;      &lt;/Box&gt;&#10;    &lt;/Box&gt;&#10;  &lt;/Box&gt;&#10;  &lt;Box style={{ position: 'absolute', left: 60, right: 60, bottom: 22, flexDirection: 'row', alignItems: 'center', justifyContent: 'space-between' }}&gt;&#10;    &lt;Box style={{ flexDirection: 'row', gap: 10, alignItems: 'center' }}&gt;&#10;      &lt;Box style={{ width: 24, height: 24, background: '#4A2E1C', borderRadius: 6, justifyContent: 'center', alignItems: 'center' }}&gt;&#10;        &lt;Text style={{ fontSize: 12, color: '#FAF7F2', fontWeight: 'bold' }}&gt;AK&lt;/Text&gt;&#10;      &lt;/Box&gt;&#10;      &lt;Text style={{ fontSize: 14, color: '#8C7F72' }}&gt;爱卡聚合物业家 · www.ikkj.love&lt;/Text&gt;&#10;    &lt;/Box&gt;&#10;    &lt;Text style={{ fontSize: 14, color: '#8C7F72' }}&gt;0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AF7F2"/>
          </a:solidFill>
          <a:ln/>
        </p:spPr>
        <p:txBody>
          <a:bodyPr/>
          <a:p/>
        </p:txBody>
      </p:sp>
      <p:sp>
        <p:nvSpPr>
          <p:cNvPr id="266" name=""/>
          <p:cNvSpPr/>
          <p:nvPr/>
        </p:nvSpPr>
        <p:spPr>
          <a:xfrm rot="0" flipH="0" flipV="0">
            <a:off x="571500" y="571500"/>
            <a:ext cx="3143250" cy="5715000"/>
          </a:xfrm>
          <a:prstGeom prst="roundRect">
            <a:avLst>
              <a:gd name="adj" fmla="val 3636"/>
            </a:avLst>
          </a:prstGeom>
          <a:solidFill>
            <a:srgbClr val="4A2E1C"/>
          </a:solidFill>
          <a:ln/>
        </p:spPr>
        <p:txBody>
          <a:bodyPr/>
          <a:p/>
        </p:txBody>
      </p:sp>
      <p:sp>
        <p:nvSpPr>
          <p:cNvPr id="267" name="" descr="{&quot;isTemplate&quot;:true,&quot;type&quot;:&quot;text&quot;}"/>
          <p:cNvSpPr txBox="1"/>
          <p:nvPr/>
        </p:nvSpPr>
        <p:spPr>
          <a:xfrm rot="0" flipH="0" flipV="0">
            <a:off x="876300" y="876300"/>
            <a:ext cx="2533650" cy="101917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2550" b="1">
                <a:solidFill>
                  <a:srgbClr val="FFD9C4"/>
                </a:solidFill>
                <a:latin typeface="Microsoft YaHei"/>
                <a:ea typeface="Microsoft YaHei"/>
              </a:rPr>
              <a:t>六条</a:t>
            </a:r>
            <a:endParaRPr/>
          </a:p>
          <a:p>
            <a:pPr>
              <a:lnSpc>
                <a:spcPct val="130000"/>
              </a:lnSpc>
            </a:pPr>
            <a:r>
              <a:rPr lang="zh-CN" sz="2550" b="1">
                <a:solidFill>
                  <a:srgbClr val="FFD9C4"/>
                </a:solidFill>
                <a:latin typeface="Microsoft YaHei"/>
                <a:ea typeface="Microsoft YaHei"/>
              </a:rPr>
              <a:t>收入管道</a:t>
            </a:r>
            <a:endParaRPr/>
          </a:p>
        </p:txBody>
      </p:sp>
      <p:sp>
        <p:nvSpPr>
          <p:cNvPr id="268" name=""/>
          <p:cNvSpPr/>
          <p:nvPr/>
        </p:nvSpPr>
        <p:spPr>
          <a:xfrm rot="0" flipH="0" flipV="0">
            <a:off x="876300" y="2009775"/>
            <a:ext cx="457200" cy="38100"/>
          </a:xfrm>
          <a:prstGeom prst="roundRect">
            <a:avLst>
              <a:gd name="adj" fmla="val 50000"/>
            </a:avLst>
          </a:prstGeom>
          <a:solidFill>
            <a:srgbClr val="E8551E"/>
          </a:solidFill>
          <a:ln/>
        </p:spPr>
        <p:txBody>
          <a:bodyPr/>
          <a:p/>
        </p:txBody>
      </p:sp>
      <p:sp>
        <p:nvSpPr>
          <p:cNvPr id="269" name="" descr="{&quot;isTemplate&quot;:true,&quot;type&quot;:&quot;text&quot;}"/>
          <p:cNvSpPr txBox="1"/>
          <p:nvPr/>
        </p:nvSpPr>
        <p:spPr>
          <a:xfrm rot="0" flipH="0" flipV="0">
            <a:off x="876300" y="2162175"/>
            <a:ext cx="2533650" cy="10001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275">
                <a:solidFill>
                  <a:srgbClr val="D9C9B8"/>
                </a:solidFill>
                <a:latin typeface="Microsoft YaHei"/>
                <a:ea typeface="Microsoft YaHei"/>
              </a:rPr>
              <a:t>一套系统并行承载，管道之间互相导流；先跑通主力管道，再逐层放大。</a:t>
            </a:r>
            <a:endParaRPr/>
          </a:p>
        </p:txBody>
      </p:sp>
      <p:sp>
        <p:nvSpPr>
          <p:cNvPr id="270" name="" descr="{&quot;isTemplate&quot;:true,&quot;type&quot;:&quot;text&quot;}"/>
          <p:cNvSpPr txBox="1"/>
          <p:nvPr/>
        </p:nvSpPr>
        <p:spPr>
          <a:xfrm rot="0" flipH="0" flipV="0">
            <a:off x="876300" y="5819775"/>
            <a:ext cx="25336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B9A995"/>
                </a:solidFill>
                <a:latin typeface="Microsoft YaHei"/>
                <a:ea typeface="Microsoft YaHei"/>
              </a:rPr>
              <a:t>收入结构说明，不构成收益承诺</a:t>
            </a:r>
            <a:endParaRPr/>
          </a:p>
        </p:txBody>
      </p:sp>
      <p:sp>
        <p:nvSpPr>
          <p:cNvPr id="271" name="" descr="{&quot;isTemplate&quot;:true,&quot;type&quot;:&quot;text&quot;}"/>
          <p:cNvSpPr txBox="1"/>
          <p:nvPr/>
        </p:nvSpPr>
        <p:spPr>
          <a:xfrm rot="0" flipH="0" flipV="0">
            <a:off x="4095750" y="1285875"/>
            <a:ext cx="4191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E8551E"/>
                </a:solidFill>
                <a:latin typeface="Microsoft YaHei"/>
                <a:ea typeface="Microsoft YaHei"/>
              </a:rPr>
              <a:t>01</a:t>
            </a:r>
            <a:endParaRPr/>
          </a:p>
        </p:txBody>
      </p:sp>
      <p:sp>
        <p:nvSpPr>
          <p:cNvPr id="272" name="" descr="{&quot;isTemplate&quot;:true,&quot;type&quot;:&quot;text&quot;}"/>
          <p:cNvSpPr txBox="1"/>
          <p:nvPr/>
        </p:nvSpPr>
        <p:spPr>
          <a:xfrm rot="0" flipH="0" flipV="0">
            <a:off x="4686300" y="1285875"/>
            <a:ext cx="693420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2E2620"/>
                </a:solidFill>
                <a:latin typeface="Microsoft YaHei"/>
                <a:ea typeface="Microsoft YaHei"/>
              </a:rPr>
              <a:t xml:space="preserve">CPS </a:t>
            </a:r>
            <a:r>
              <a:rPr lang="zh-CN" sz="1575" b="1">
                <a:solidFill>
                  <a:srgbClr val="2E2620"/>
                </a:solidFill>
                <a:latin typeface="Microsoft YaHei"/>
                <a:ea typeface="Microsoft YaHei"/>
              </a:rPr>
              <a:t>佣金收入</a:t>
            </a:r>
            <a:r>
              <a:rPr lang="en-US" sz="1575" b="1">
                <a:solidFill>
                  <a:srgbClr val="2E2620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1575" b="1">
                <a:solidFill>
                  <a:srgbClr val="2E2620"/>
                </a:solidFill>
                <a:latin typeface="Microsoft YaHei"/>
                <a:ea typeface="Microsoft YaHei"/>
              </a:rPr>
              <a:t>主力</a:t>
            </a:r>
            <a:endParaRPr/>
          </a:p>
        </p:txBody>
      </p:sp>
      <p:sp>
        <p:nvSpPr>
          <p:cNvPr id="273" name="" descr="{&quot;isTemplate&quot;:true,&quot;type&quot;:&quot;text&quot;}"/>
          <p:cNvSpPr txBox="1"/>
          <p:nvPr/>
        </p:nvSpPr>
        <p:spPr>
          <a:xfrm rot="0" flipH="0" flipV="0">
            <a:off x="4686300" y="1571625"/>
            <a:ext cx="69342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5C5147"/>
                </a:solidFill>
                <a:latin typeface="Microsoft YaHei"/>
                <a:ea typeface="Microsoft YaHei"/>
              </a:rPr>
              <a:t>电商</a:t>
            </a:r>
            <a:r>
              <a:rPr lang="en-US" sz="1275">
                <a:solidFill>
                  <a:srgbClr val="5C5147"/>
                </a:solidFill>
                <a:latin typeface="Microsoft YaHei"/>
                <a:ea typeface="Microsoft YaHei"/>
              </a:rPr>
              <a:t xml:space="preserve"> CPS</a:t>
            </a:r>
            <a:r>
              <a:rPr lang="zh-CN" sz="1275">
                <a:solidFill>
                  <a:srgbClr val="5C5147"/>
                </a:solidFill>
                <a:latin typeface="Microsoft YaHei"/>
                <a:ea typeface="Microsoft YaHei"/>
              </a:rPr>
              <a:t>、外卖返利、快递差价与返佣——一次搭建、持续进账</a:t>
            </a:r>
            <a:endParaRPr/>
          </a:p>
        </p:txBody>
      </p:sp>
      <p:sp>
        <p:nvSpPr>
          <p:cNvPr id="274" name=""/>
          <p:cNvSpPr/>
          <p:nvPr/>
        </p:nvSpPr>
        <p:spPr>
          <a:xfrm rot="0" flipH="0" flipV="0">
            <a:off x="4095750" y="1905000"/>
            <a:ext cx="7524750" cy="9525"/>
          </a:xfrm>
          <a:prstGeom prst="rect">
            <a:avLst/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275" name="" descr="{&quot;isTemplate&quot;:true,&quot;type&quot;:&quot;text&quot;}"/>
          <p:cNvSpPr txBox="1"/>
          <p:nvPr/>
        </p:nvSpPr>
        <p:spPr>
          <a:xfrm rot="0" flipH="0" flipV="0">
            <a:off x="4095750" y="2047875"/>
            <a:ext cx="4191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E8551E"/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276" name="" descr="{&quot;isTemplate&quot;:true,&quot;type&quot;:&quot;text&quot;}"/>
          <p:cNvSpPr txBox="1"/>
          <p:nvPr/>
        </p:nvSpPr>
        <p:spPr>
          <a:xfrm rot="0" flipH="0" flipV="0">
            <a:off x="4686300" y="2047875"/>
            <a:ext cx="693420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2E2620"/>
                </a:solidFill>
                <a:latin typeface="Microsoft YaHei"/>
                <a:ea typeface="Microsoft YaHei"/>
              </a:rPr>
              <a:t>物业费联动收入</a:t>
            </a:r>
            <a:r>
              <a:rPr lang="en-US" sz="1575" b="1">
                <a:solidFill>
                  <a:srgbClr val="2E2620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1575" b="1">
                <a:solidFill>
                  <a:srgbClr val="2E2620"/>
                </a:solidFill>
                <a:latin typeface="Microsoft YaHei"/>
                <a:ea typeface="Microsoft YaHei"/>
              </a:rPr>
              <a:t>主力</a:t>
            </a:r>
            <a:endParaRPr/>
          </a:p>
        </p:txBody>
      </p:sp>
      <p:sp>
        <p:nvSpPr>
          <p:cNvPr id="277" name="" descr="{&quot;isTemplate&quot;:true,&quot;type&quot;:&quot;text&quot;}"/>
          <p:cNvSpPr txBox="1"/>
          <p:nvPr/>
        </p:nvSpPr>
        <p:spPr>
          <a:xfrm rot="0" flipH="0" flipV="0">
            <a:off x="4686300" y="2333625"/>
            <a:ext cx="69342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5C5147"/>
                </a:solidFill>
                <a:latin typeface="Microsoft YaHei"/>
                <a:ea typeface="Microsoft YaHei"/>
              </a:rPr>
              <a:t>业主消费佣金转物业费抵扣额度，收缴率与平台收入同步抬升</a:t>
            </a:r>
            <a:endParaRPr/>
          </a:p>
        </p:txBody>
      </p:sp>
      <p:sp>
        <p:nvSpPr>
          <p:cNvPr id="278" name=""/>
          <p:cNvSpPr/>
          <p:nvPr/>
        </p:nvSpPr>
        <p:spPr>
          <a:xfrm rot="0" flipH="0" flipV="0">
            <a:off x="4095750" y="2667000"/>
            <a:ext cx="7524750" cy="9525"/>
          </a:xfrm>
          <a:prstGeom prst="rect">
            <a:avLst/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279" name="" descr="{&quot;isTemplate&quot;:true,&quot;type&quot;:&quot;text&quot;}"/>
          <p:cNvSpPr txBox="1"/>
          <p:nvPr/>
        </p:nvSpPr>
        <p:spPr>
          <a:xfrm rot="0" flipH="0" flipV="0">
            <a:off x="4095750" y="2809875"/>
            <a:ext cx="4191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E8551E"/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280" name="" descr="{&quot;isTemplate&quot;:true,&quot;type&quot;:&quot;text&quot;}"/>
          <p:cNvSpPr txBox="1"/>
          <p:nvPr/>
        </p:nvSpPr>
        <p:spPr>
          <a:xfrm rot="0" flipH="0" flipV="0">
            <a:off x="4686300" y="2809875"/>
            <a:ext cx="693420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2E2620"/>
                </a:solidFill>
                <a:latin typeface="Microsoft YaHei"/>
                <a:ea typeface="Microsoft YaHei"/>
              </a:rPr>
              <a:t>会员与权益收入</a:t>
            </a:r>
            <a:r>
              <a:rPr lang="en-US" sz="1575" b="1">
                <a:solidFill>
                  <a:srgbClr val="2E2620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1575" b="1">
                <a:solidFill>
                  <a:srgbClr val="2E2620"/>
                </a:solidFill>
                <a:latin typeface="Microsoft YaHei"/>
                <a:ea typeface="Microsoft YaHei"/>
              </a:rPr>
              <a:t>主力</a:t>
            </a:r>
            <a:endParaRPr/>
          </a:p>
        </p:txBody>
      </p:sp>
      <p:sp>
        <p:nvSpPr>
          <p:cNvPr id="281" name="" descr="{&quot;isTemplate&quot;:true,&quot;type&quot;:&quot;text&quot;}"/>
          <p:cNvSpPr txBox="1"/>
          <p:nvPr/>
        </p:nvSpPr>
        <p:spPr>
          <a:xfrm rot="0" flipH="0" flipV="0">
            <a:off x="4686300" y="3095625"/>
            <a:ext cx="69342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5C5147"/>
                </a:solidFill>
                <a:latin typeface="Microsoft YaHei"/>
                <a:ea typeface="Microsoft YaHei"/>
              </a:rPr>
              <a:t>付费会员卡密、权益充值差价、礼金卡预售——预收现金流</a:t>
            </a:r>
            <a:endParaRPr/>
          </a:p>
        </p:txBody>
      </p:sp>
      <p:sp>
        <p:nvSpPr>
          <p:cNvPr id="282" name=""/>
          <p:cNvSpPr/>
          <p:nvPr/>
        </p:nvSpPr>
        <p:spPr>
          <a:xfrm rot="0" flipH="0" flipV="0">
            <a:off x="4095750" y="3429000"/>
            <a:ext cx="7524750" cy="9525"/>
          </a:xfrm>
          <a:prstGeom prst="rect">
            <a:avLst/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283" name="" descr="{&quot;isTemplate&quot;:true,&quot;type&quot;:&quot;text&quot;}"/>
          <p:cNvSpPr txBox="1"/>
          <p:nvPr/>
        </p:nvSpPr>
        <p:spPr>
          <a:xfrm rot="0" flipH="0" flipV="0">
            <a:off x="4095750" y="3571875"/>
            <a:ext cx="4191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8C7F72"/>
                </a:solidFill>
                <a:latin typeface="Microsoft YaHei"/>
                <a:ea typeface="Microsoft YaHei"/>
              </a:rPr>
              <a:t>04</a:t>
            </a:r>
            <a:endParaRPr/>
          </a:p>
        </p:txBody>
      </p:sp>
      <p:sp>
        <p:nvSpPr>
          <p:cNvPr id="284" name="" descr="{&quot;isTemplate&quot;:true,&quot;type&quot;:&quot;text&quot;}"/>
          <p:cNvSpPr txBox="1"/>
          <p:nvPr/>
        </p:nvSpPr>
        <p:spPr>
          <a:xfrm rot="0" flipH="0" flipV="0">
            <a:off x="4686300" y="3571875"/>
            <a:ext cx="693420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2E2620"/>
                </a:solidFill>
                <a:latin typeface="Microsoft YaHei"/>
                <a:ea typeface="Microsoft YaHei"/>
              </a:rPr>
              <a:t>本地商家服务收入</a:t>
            </a:r>
            <a:endParaRPr/>
          </a:p>
        </p:txBody>
      </p:sp>
      <p:sp>
        <p:nvSpPr>
          <p:cNvPr id="285" name="" descr="{&quot;isTemplate&quot;:true,&quot;type&quot;:&quot;text&quot;}"/>
          <p:cNvSpPr txBox="1"/>
          <p:nvPr/>
        </p:nvSpPr>
        <p:spPr>
          <a:xfrm rot="0" flipH="0" flipV="0">
            <a:off x="4686300" y="3857625"/>
            <a:ext cx="69342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5C5147"/>
                </a:solidFill>
                <a:latin typeface="Microsoft YaHei"/>
                <a:ea typeface="Microsoft YaHei"/>
              </a:rPr>
              <a:t>同城商家入驻费、坑位年费、推广位售卖、业态交易抽佣</a:t>
            </a:r>
            <a:endParaRPr/>
          </a:p>
        </p:txBody>
      </p:sp>
      <p:sp>
        <p:nvSpPr>
          <p:cNvPr id="286" name=""/>
          <p:cNvSpPr/>
          <p:nvPr/>
        </p:nvSpPr>
        <p:spPr>
          <a:xfrm rot="0" flipH="0" flipV="0">
            <a:off x="4095750" y="4191000"/>
            <a:ext cx="7524750" cy="9525"/>
          </a:xfrm>
          <a:prstGeom prst="rect">
            <a:avLst/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287" name="" descr="{&quot;isTemplate&quot;:true,&quot;type&quot;:&quot;text&quot;}"/>
          <p:cNvSpPr txBox="1"/>
          <p:nvPr/>
        </p:nvSpPr>
        <p:spPr>
          <a:xfrm rot="0" flipH="0" flipV="0">
            <a:off x="4095750" y="4333875"/>
            <a:ext cx="4191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8C7F72"/>
                </a:solidFill>
                <a:latin typeface="Microsoft YaHei"/>
                <a:ea typeface="Microsoft YaHei"/>
              </a:rPr>
              <a:t>05</a:t>
            </a:r>
            <a:endParaRPr/>
          </a:p>
        </p:txBody>
      </p:sp>
      <p:sp>
        <p:nvSpPr>
          <p:cNvPr id="288" name="" descr="{&quot;isTemplate&quot;:true,&quot;type&quot;:&quot;text&quot;}"/>
          <p:cNvSpPr txBox="1"/>
          <p:nvPr/>
        </p:nvSpPr>
        <p:spPr>
          <a:xfrm rot="0" flipH="0" flipV="0">
            <a:off x="4686300" y="4333875"/>
            <a:ext cx="693420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2E2620"/>
                </a:solidFill>
                <a:latin typeface="Microsoft YaHei"/>
                <a:ea typeface="Microsoft YaHei"/>
              </a:rPr>
              <a:t>分销与代理收入</a:t>
            </a:r>
            <a:endParaRPr/>
          </a:p>
        </p:txBody>
      </p:sp>
      <p:sp>
        <p:nvSpPr>
          <p:cNvPr id="289" name="" descr="{&quot;isTemplate&quot;:true,&quot;type&quot;:&quot;text&quot;}"/>
          <p:cNvSpPr txBox="1"/>
          <p:nvPr/>
        </p:nvSpPr>
        <p:spPr>
          <a:xfrm rot="0" flipH="0" flipV="0">
            <a:off x="4686300" y="4619625"/>
            <a:ext cx="69342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5C5147"/>
                </a:solidFill>
                <a:latin typeface="Microsoft YaHei"/>
                <a:ea typeface="Microsoft YaHei"/>
              </a:rPr>
              <a:t>发展推客与下级代理按体系分润，撮合服务费与批零差价</a:t>
            </a:r>
            <a:endParaRPr/>
          </a:p>
        </p:txBody>
      </p:sp>
      <p:sp>
        <p:nvSpPr>
          <p:cNvPr id="290" name=""/>
          <p:cNvSpPr/>
          <p:nvPr/>
        </p:nvSpPr>
        <p:spPr>
          <a:xfrm rot="0" flipH="0" flipV="0">
            <a:off x="4095750" y="4953000"/>
            <a:ext cx="7524750" cy="9525"/>
          </a:xfrm>
          <a:prstGeom prst="rect">
            <a:avLst/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291" name="" descr="{&quot;isTemplate&quot;:true,&quot;type&quot;:&quot;text&quot;}"/>
          <p:cNvSpPr txBox="1"/>
          <p:nvPr/>
        </p:nvSpPr>
        <p:spPr>
          <a:xfrm rot="0" flipH="0" flipV="0">
            <a:off x="4095750" y="5095875"/>
            <a:ext cx="4191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8C7F72"/>
                </a:solidFill>
                <a:latin typeface="Microsoft YaHei"/>
                <a:ea typeface="Microsoft YaHei"/>
              </a:rPr>
              <a:t>06</a:t>
            </a:r>
            <a:endParaRPr/>
          </a:p>
        </p:txBody>
      </p:sp>
      <p:sp>
        <p:nvSpPr>
          <p:cNvPr id="292" name="" descr="{&quot;isTemplate&quot;:true,&quot;type&quot;:&quot;text&quot;}"/>
          <p:cNvSpPr txBox="1"/>
          <p:nvPr/>
        </p:nvSpPr>
        <p:spPr>
          <a:xfrm rot="0" flipH="0" flipV="0">
            <a:off x="4686300" y="5095875"/>
            <a:ext cx="693420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2E2620"/>
                </a:solidFill>
                <a:latin typeface="Microsoft YaHei"/>
                <a:ea typeface="Microsoft YaHei"/>
              </a:rPr>
              <a:t>系统增值收入</a:t>
            </a:r>
            <a:endParaRPr/>
          </a:p>
        </p:txBody>
      </p:sp>
      <p:sp>
        <p:nvSpPr>
          <p:cNvPr id="293" name="" descr="{&quot;isTemplate&quot;:true,&quot;type&quot;:&quot;text&quot;}"/>
          <p:cNvSpPr txBox="1"/>
          <p:nvPr/>
        </p:nvSpPr>
        <p:spPr>
          <a:xfrm rot="0" flipH="0" flipV="0">
            <a:off x="4686300" y="5381625"/>
            <a:ext cx="69342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5C5147"/>
                </a:solidFill>
                <a:latin typeface="Microsoft YaHei"/>
                <a:ea typeface="Microsoft YaHei"/>
              </a:rPr>
              <a:t>插件市场增购、模板选购、聚合</a:t>
            </a:r>
            <a:r>
              <a:rPr lang="en-US" sz="1275">
                <a:solidFill>
                  <a:srgbClr val="5C5147"/>
                </a:solidFill>
                <a:latin typeface="Microsoft YaHei"/>
                <a:ea typeface="Microsoft YaHei"/>
              </a:rPr>
              <a:t xml:space="preserve"> API </a:t>
            </a:r>
            <a:r>
              <a:rPr lang="zh-CN" sz="1275">
                <a:solidFill>
                  <a:srgbClr val="5C5147"/>
                </a:solidFill>
                <a:latin typeface="Microsoft YaHei"/>
                <a:ea typeface="Microsoft YaHei"/>
              </a:rPr>
              <a:t>对外输出的长期收入</a:t>
            </a:r>
            <a:endParaRPr/>
          </a:p>
        </p:txBody>
      </p:sp>
      <p:sp>
        <p:nvSpPr>
          <p:cNvPr id="294" name=""/>
          <p:cNvSpPr/>
          <p:nvPr/>
        </p:nvSpPr>
        <p:spPr>
          <a:xfrm rot="0" flipH="0" flipV="0">
            <a:off x="571500" y="6419850"/>
            <a:ext cx="228600" cy="228600"/>
          </a:xfrm>
          <a:prstGeom prst="roundRect">
            <a:avLst>
              <a:gd name="adj" fmla="val 25000"/>
            </a:avLst>
          </a:prstGeom>
          <a:solidFill>
            <a:srgbClr val="4A2E1C"/>
          </a:solidFill>
          <a:ln/>
        </p:spPr>
        <p:txBody>
          <a:bodyPr/>
          <a:p/>
        </p:txBody>
      </p:sp>
      <p:sp>
        <p:nvSpPr>
          <p:cNvPr id="295" name="" descr="{&quot;isTemplate&quot;:true,&quot;type&quot;:&quot;text&quot;}"/>
          <p:cNvSpPr txBox="1"/>
          <p:nvPr/>
        </p:nvSpPr>
        <p:spPr>
          <a:xfrm rot="0" flipH="0" flipV="0">
            <a:off x="600075" y="6467475"/>
            <a:ext cx="17145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AF7F2"/>
                </a:solidFill>
                <a:latin typeface="Microsoft YaHei"/>
                <a:ea typeface="Microsoft YaHei"/>
              </a:rPr>
              <a:t>AK</a:t>
            </a:r>
            <a:endParaRPr/>
          </a:p>
        </p:txBody>
      </p:sp>
      <p:sp>
        <p:nvSpPr>
          <p:cNvPr id="296" name="" descr="{&quot;isTemplate&quot;:true,&quot;type&quot;:&quot;text&quot;}"/>
          <p:cNvSpPr txBox="1"/>
          <p:nvPr/>
        </p:nvSpPr>
        <p:spPr>
          <a:xfrm rot="0" flipH="0" flipV="0">
            <a:off x="895350" y="6457950"/>
            <a:ext cx="19050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爱卡聚合物业家</a:t>
            </a: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www.ikkj.love</a:t>
            </a:r>
            <a:endParaRPr/>
          </a:p>
        </p:txBody>
      </p:sp>
      <p:sp>
        <p:nvSpPr>
          <p:cNvPr id="297" name="" descr="{&quot;isTemplate&quot;:true,&quot;type&quot;:&quot;text&quot;}"/>
          <p:cNvSpPr txBox="1"/>
          <p:nvPr/>
        </p:nvSpPr>
        <p:spPr>
          <a:xfrm rot="0" flipH="0" flipV="0">
            <a:off x="11458575" y="6457950"/>
            <a:ext cx="161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>08</a:t>
            </a:r>
            <a:endParaRPr/>
          </a:p>
        </p:txBody>
      </p:sp>
    </p:spTree>
  </p:cSld>
</p:sld>
</file>

<file path=ppt/slides/slide9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298" name="" descr="&lt;Slide style={{ width: '1280px', height: '720px', background: '#FAF7F2', padding: '60px 60px 60px 60px' }}&gt;&#10;  &lt;Box style={{ flexDirection: 'column', width: '100%', height: '100%' }}&gt;&#10;    &lt;Text style={{ fontSize: 34, fontWeight: 'bold', color: '#2E2620' }}&gt;&#10;      礼金抵扣物业费：把「催缴费」变成「攒礼金」&#10;    &lt;/Text&gt;&#10;    &lt;Box style={{ width: '100%', height: 1, background: '#EFE4D4', margin: '14px 0 24px 0' }} /&gt;&#10;    &lt;Box style={{ flexDirection: 'row', width: '100%', flex: 1, alignItems: 'center', justifyContent: 'center', gap: 18 }}&gt;&#10;      &lt;Box style={{ flexDirection: 'column', width: 360, gap: 40 }}&gt;&#10;        &lt;Box style={{ background: '#EFE4D4', borderRadius: 12, padding: 22, flexDirection: 'column', gap: 6 }}&gt;&#10;          &lt;Text style={{ fontSize: 22, fontWeight: 'bold', color: '#4A2E1C' }}&gt;① 业主日常消费&lt;/Text&gt;&#10;          &lt;Text style={{ fontSize: 17, color: '#5C5147' }}&gt;点外卖、寄快递、社区团购，都在平台里完成&lt;/Text&gt;&#10;        &lt;/Box&gt;&#10;        &lt;Box style={{ flexDirection: 'row', justifyContent: 'center' }}&gt;&#10;          &lt;FAIcon name='arrow-up' style={{ fill: '#E8551E', width: 34, height: 34 }} /&gt;&#10;        &lt;/Box&gt;&#10;        &lt;Box style={{ background: '#EFE4D4', borderRadius: 12, padding: 22, flexDirection: 'column', gap: 6 }}&gt;&#10;          &lt;Text style={{ fontSize: 22, fontWeight: 'bold', color: '#4A2E1C' }}&gt;④ 缴费率提升&lt;/Text&gt;&#10;          &lt;Text style={{ fontSize: 17, color: '#5C5147' }}&gt;业主得实惠、缴费更主动，物业省心、业主更愿意持续消费&lt;/Text&gt;&#10;        &lt;/Box&gt;&#10;      &lt;/Box&gt;&#10;      &lt;Box style={{ flexDirection: 'column', width: 140, height: 380, justifyContent: 'space-between', alignItems: 'center', padding: '10px 0' }}&gt;&#10;        &lt;FAIcon name='arrow-right' style={{ fill: '#E8551E', width: 34, height: 34 }} /&gt;&#10;        &lt;Box style={{ width: 110, height: 110, borderRadius: 60, background: '#E8551E', justifyContent: 'center', alignItems: 'center', flexDirection: 'column', gap: 4 }}&gt;&#10;          &lt;FAIcon name='sync' style={{ fill: '#FAF7F2', width: 34, height: 34 }} /&gt;&#10;          &lt;Text style={{ fontSize: 15, fontWeight: 'bold', color: '#FAF7F2' }}&gt;正向飞轮&lt;/Text&gt;&#10;        &lt;/Box&gt;&#10;        &lt;FAIcon name='arrow-left' style={{ fill: '#E8551E', width: 34, height: 34 }} /&gt;&#10;      &lt;/Box&gt;&#10;      &lt;Box style={{ flexDirection: 'column', width: 360, gap: 40 }}&gt;&#10;        &lt;Box style={{ background: '#4A2E1C', borderRadius: 12, padding: 22, flexDirection: 'column', gap: 6 }}&gt;&#10;          &lt;Text style={{ fontSize: 22, fontWeight: 'bold', color: '#FFD9C4' }}&gt;② 平台获得佣金&lt;/Text&gt;&#10;          &lt;Text style={{ fontSize: 17, color: '#D9C9B8' }}&gt;CPS 联盟、快递返佣自动入账，礼金同步累积到业主账户&lt;/Text&gt;&#10;        &lt;/Box&gt;&#10;        &lt;Box style={{ flexDirection: 'row', justifyContent: 'center' }}&gt;&#10;          &lt;FAIcon name='arrow-down' style={{ fill: '#E8551E', width: 34, height: 34 }} /&gt;&#10;        &lt;/Box&gt;&#10;        &lt;Box style={{ background: '#EFE4D4', borderRadius: 12, padding: 22, flexDirection: 'column', gap: 6 }}&gt;&#10;          &lt;Text style={{ fontSize: 22, fontWeight: 'bold', color: '#4A2E1C' }}&gt;③ 礼金抵扣物业费&lt;/Text&gt;&#10;          &lt;Text style={{ fontSize: 17, color: '#5C5147' }}&gt;攒下的礼金直接抵扣物业费，真金白银看得见&lt;/Text&gt;&#10;        &lt;/Box&gt;&#10;      &lt;/Box&gt;&#10;    &lt;/Box&gt;&#10;    &lt;Box style={{ width: '100%', background: '#4A2E1C', borderRadius: 10, padding: '18px 24px', marginTop: 20, flexDirection: 'row', alignItems: 'center', justifyContent: 'center' }}&gt;&#10;      &lt;Text style={{ fontSize: 22, fontWeight: 'bold', color: '#FFD9C4' }}&gt;&#10;        业主省钱 · 物业省心 · 平台多赚 &lt;span style={{ fontSize: 22, fontWeight: 'bold', color: '#FFB899' }}&gt;—— 三方共赢，越转越快&lt;/span&gt;&#10;      &lt;/Text&gt;&#10;    &lt;/Box&gt;&#10;    &lt;Box style={{ flexDirection: 'row', alignItems: 'center', justifyContent: 'space-between', marginTop: 18 }}&gt;&#10;      &lt;Box style={{ flexDirection: 'row', gap: 10, alignItems: 'center' }}&gt;&#10;        &lt;Box style={{ width: 24, height: 24, background: '#4A2E1C', borderRadius: 6, justifyContent: 'center', alignItems: 'center' }}&gt;&#10;          &lt;Text style={{ fontSize: 12, color: '#FAF7F2', fontWeight: 'bold' }}&gt;AK&lt;/Text&gt;&#10;        &lt;/Box&gt;&#10;        &lt;Text style={{ fontSize: 14, color: '#8C7F72' }}&gt;爱卡聚合物业家 · www.ikkj.love&lt;/Text&gt;&#10;      &lt;/Box&gt;&#10;      &lt;Text style={{ fontSize: 14, color: '#8C7F72' }}&gt;09&lt;/Text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AF7F2"/>
          </a:solidFill>
          <a:ln/>
        </p:spPr>
        <p:txBody>
          <a:bodyPr/>
          <a:p/>
        </p:txBody>
      </p:sp>
      <p:sp>
        <p:nvSpPr>
          <p:cNvPr id="300" name="" descr="{&quot;isTemplate&quot;:true,&quot;type&quot;:&quot;text&quot;}"/>
          <p:cNvSpPr txBox="1"/>
          <p:nvPr/>
        </p:nvSpPr>
        <p:spPr>
          <a:xfrm rot="0" flipH="0" flipV="0">
            <a:off x="571500" y="571500"/>
            <a:ext cx="110490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2E2620"/>
                </a:solidFill>
                <a:latin typeface="Microsoft YaHei"/>
                <a:ea typeface="Microsoft YaHei"/>
              </a:rPr>
              <a:t>礼金抵扣物业费：把「催缴费」变成「攒礼金」</a:t>
            </a:r>
            <a:endParaRPr/>
          </a:p>
        </p:txBody>
      </p:sp>
      <p:sp>
        <p:nvSpPr>
          <p:cNvPr id="301" name=""/>
          <p:cNvSpPr/>
          <p:nvPr/>
        </p:nvSpPr>
        <p:spPr>
          <a:xfrm rot="0" flipH="0" flipV="0">
            <a:off x="571500" y="1095375"/>
            <a:ext cx="11049000" cy="9525"/>
          </a:xfrm>
          <a:prstGeom prst="rect">
            <a:avLst/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302" name=""/>
          <p:cNvSpPr/>
          <p:nvPr/>
        </p:nvSpPr>
        <p:spPr>
          <a:xfrm rot="0" flipH="0" flipV="0">
            <a:off x="1828800" y="1552575"/>
            <a:ext cx="3429000" cy="1123950"/>
          </a:xfrm>
          <a:prstGeom prst="roundRect">
            <a:avLst>
              <a:gd name="adj" fmla="val 10169"/>
            </a:avLst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303" name="" descr="{&quot;isTemplate&quot;:true,&quot;type&quot;:&quot;text&quot;}"/>
          <p:cNvSpPr txBox="1"/>
          <p:nvPr/>
        </p:nvSpPr>
        <p:spPr>
          <a:xfrm rot="0" flipH="0" flipV="0">
            <a:off x="2038350" y="1762125"/>
            <a:ext cx="30099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4A2E1C"/>
                </a:solidFill>
                <a:latin typeface="Microsoft YaHei"/>
                <a:ea typeface="Microsoft YaHei"/>
              </a:rPr>
              <a:t xml:space="preserve">① </a:t>
            </a:r>
            <a:r>
              <a:rPr lang="zh-CN" sz="1650" b="1">
                <a:solidFill>
                  <a:srgbClr val="4A2E1C"/>
                </a:solidFill>
                <a:latin typeface="Microsoft YaHei"/>
                <a:ea typeface="Microsoft YaHei"/>
              </a:rPr>
              <a:t>业主日常消费</a:t>
            </a:r>
            <a:endParaRPr/>
          </a:p>
        </p:txBody>
      </p:sp>
      <p:sp>
        <p:nvSpPr>
          <p:cNvPr id="304" name="" descr="{&quot;isTemplate&quot;:true,&quot;type&quot;:&quot;text&quot;}"/>
          <p:cNvSpPr txBox="1"/>
          <p:nvPr/>
        </p:nvSpPr>
        <p:spPr>
          <a:xfrm rot="0" flipH="0" flipV="0">
            <a:off x="2038350" y="2076450"/>
            <a:ext cx="3009900" cy="3905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1275">
                <a:solidFill>
                  <a:srgbClr val="5C5147"/>
                </a:solidFill>
                <a:latin typeface="Microsoft YaHei"/>
                <a:ea typeface="Microsoft YaHei"/>
              </a:rPr>
              <a:t>点外卖、寄快递、社区团购，都在平台里完成</a:t>
            </a:r>
            <a:endParaRPr/>
          </a:p>
        </p:txBody>
      </p:sp>
      <p:pic>
        <p:nvPicPr>
          <p:cNvPr id="305" name="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3381375" y="3057525"/>
            <a:ext cx="323850" cy="323850"/>
          </a:xfrm>
          <a:prstGeom prst="rect">
            <a:avLst/>
          </a:prstGeom>
          <a:ln/>
        </p:spPr>
      </p:pic>
      <p:sp>
        <p:nvSpPr>
          <p:cNvPr id="306" name=""/>
          <p:cNvSpPr/>
          <p:nvPr/>
        </p:nvSpPr>
        <p:spPr>
          <a:xfrm rot="0" flipH="0" flipV="0">
            <a:off x="1828800" y="3762375"/>
            <a:ext cx="3429000" cy="1123950"/>
          </a:xfrm>
          <a:prstGeom prst="roundRect">
            <a:avLst>
              <a:gd name="adj" fmla="val 10169"/>
            </a:avLst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307" name="" descr="{&quot;isTemplate&quot;:true,&quot;type&quot;:&quot;text&quot;}"/>
          <p:cNvSpPr txBox="1"/>
          <p:nvPr/>
        </p:nvSpPr>
        <p:spPr>
          <a:xfrm rot="0" flipH="0" flipV="0">
            <a:off x="2038350" y="3971925"/>
            <a:ext cx="30099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4A2E1C"/>
                </a:solidFill>
                <a:latin typeface="Microsoft YaHei"/>
                <a:ea typeface="Microsoft YaHei"/>
              </a:rPr>
              <a:t xml:space="preserve">④ </a:t>
            </a:r>
            <a:r>
              <a:rPr lang="zh-CN" sz="1650" b="1">
                <a:solidFill>
                  <a:srgbClr val="4A2E1C"/>
                </a:solidFill>
                <a:latin typeface="Microsoft YaHei"/>
                <a:ea typeface="Microsoft YaHei"/>
              </a:rPr>
              <a:t>缴费率提升</a:t>
            </a:r>
            <a:endParaRPr/>
          </a:p>
        </p:txBody>
      </p:sp>
      <p:sp>
        <p:nvSpPr>
          <p:cNvPr id="308" name="" descr="{&quot;isTemplate&quot;:true,&quot;type&quot;:&quot;text&quot;}"/>
          <p:cNvSpPr txBox="1"/>
          <p:nvPr/>
        </p:nvSpPr>
        <p:spPr>
          <a:xfrm rot="0" flipH="0" flipV="0">
            <a:off x="2038350" y="4286250"/>
            <a:ext cx="3009900" cy="3905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1275">
                <a:solidFill>
                  <a:srgbClr val="5C5147"/>
                </a:solidFill>
                <a:latin typeface="Microsoft YaHei"/>
                <a:ea typeface="Microsoft YaHei"/>
              </a:rPr>
              <a:t>业主得实惠、缴费更主动，物业省心、业主更愿意持续消费</a:t>
            </a:r>
            <a:endParaRPr/>
          </a:p>
        </p:txBody>
      </p:sp>
      <p:pic>
        <p:nvPicPr>
          <p:cNvPr id="309" name="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5934075" y="1504950"/>
            <a:ext cx="323850" cy="323850"/>
          </a:xfrm>
          <a:prstGeom prst="rect">
            <a:avLst/>
          </a:prstGeom>
          <a:ln/>
        </p:spPr>
      </p:pic>
      <p:sp>
        <p:nvSpPr>
          <p:cNvPr id="310" name=""/>
          <p:cNvSpPr/>
          <p:nvPr/>
        </p:nvSpPr>
        <p:spPr>
          <a:xfrm rot="0" flipH="0" flipV="0">
            <a:off x="5572125" y="2695575"/>
            <a:ext cx="1047750" cy="1047750"/>
          </a:xfrm>
          <a:prstGeom prst="roundRect">
            <a:avLst>
              <a:gd name="adj" fmla="val 54545"/>
            </a:avLst>
          </a:prstGeom>
          <a:solidFill>
            <a:srgbClr val="E8551E"/>
          </a:solidFill>
          <a:ln/>
        </p:spPr>
        <p:txBody>
          <a:bodyPr/>
          <a:p/>
        </p:txBody>
      </p:sp>
      <p:pic>
        <p:nvPicPr>
          <p:cNvPr id="311" name="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5934075" y="2952750"/>
            <a:ext cx="323850" cy="323850"/>
          </a:xfrm>
          <a:prstGeom prst="rect">
            <a:avLst/>
          </a:prstGeom>
          <a:ln/>
        </p:spPr>
      </p:pic>
      <p:sp>
        <p:nvSpPr>
          <p:cNvPr id="312" name="" descr="{&quot;isTemplate&quot;:true,&quot;type&quot;:&quot;text&quot;}"/>
          <p:cNvSpPr txBox="1"/>
          <p:nvPr/>
        </p:nvSpPr>
        <p:spPr>
          <a:xfrm rot="0" flipH="0" flipV="0">
            <a:off x="5810250" y="3314700"/>
            <a:ext cx="571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AF7F2"/>
                </a:solidFill>
                <a:latin typeface="Microsoft YaHei"/>
                <a:ea typeface="Microsoft YaHei"/>
              </a:rPr>
              <a:t>正向飞轮</a:t>
            </a:r>
            <a:endParaRPr/>
          </a:p>
        </p:txBody>
      </p:sp>
      <p:pic>
        <p:nvPicPr>
          <p:cNvPr id="313" name="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5934075" y="4610100"/>
            <a:ext cx="323850" cy="323850"/>
          </a:xfrm>
          <a:prstGeom prst="rect">
            <a:avLst/>
          </a:prstGeom>
          <a:ln/>
        </p:spPr>
      </p:pic>
      <p:sp>
        <p:nvSpPr>
          <p:cNvPr id="314" name=""/>
          <p:cNvSpPr/>
          <p:nvPr/>
        </p:nvSpPr>
        <p:spPr>
          <a:xfrm rot="0" flipH="0" flipV="0">
            <a:off x="6934200" y="1552575"/>
            <a:ext cx="3429000" cy="1123950"/>
          </a:xfrm>
          <a:prstGeom prst="roundRect">
            <a:avLst>
              <a:gd name="adj" fmla="val 10169"/>
            </a:avLst>
          </a:prstGeom>
          <a:solidFill>
            <a:srgbClr val="4A2E1C"/>
          </a:solidFill>
          <a:ln/>
        </p:spPr>
        <p:txBody>
          <a:bodyPr/>
          <a:p/>
        </p:txBody>
      </p:sp>
      <p:sp>
        <p:nvSpPr>
          <p:cNvPr id="315" name="" descr="{&quot;isTemplate&quot;:true,&quot;type&quot;:&quot;text&quot;}"/>
          <p:cNvSpPr txBox="1"/>
          <p:nvPr/>
        </p:nvSpPr>
        <p:spPr>
          <a:xfrm rot="0" flipH="0" flipV="0">
            <a:off x="7143750" y="1762125"/>
            <a:ext cx="30099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D9C4"/>
                </a:solidFill>
                <a:latin typeface="Microsoft YaHei"/>
                <a:ea typeface="Microsoft YaHei"/>
              </a:rPr>
              <a:t xml:space="preserve">② </a:t>
            </a:r>
            <a:r>
              <a:rPr lang="zh-CN" sz="1650" b="1">
                <a:solidFill>
                  <a:srgbClr val="FFD9C4"/>
                </a:solidFill>
                <a:latin typeface="Microsoft YaHei"/>
                <a:ea typeface="Microsoft YaHei"/>
              </a:rPr>
              <a:t>平台获得佣金</a:t>
            </a:r>
            <a:endParaRPr/>
          </a:p>
        </p:txBody>
      </p:sp>
      <p:sp>
        <p:nvSpPr>
          <p:cNvPr id="316" name="" descr="{&quot;isTemplate&quot;:true,&quot;type&quot;:&quot;text&quot;}"/>
          <p:cNvSpPr txBox="1"/>
          <p:nvPr/>
        </p:nvSpPr>
        <p:spPr>
          <a:xfrm rot="0" flipH="0" flipV="0">
            <a:off x="7143750" y="2076450"/>
            <a:ext cx="3009900" cy="3905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en-US" sz="1275">
                <a:solidFill>
                  <a:srgbClr val="D9C9B8"/>
                </a:solidFill>
                <a:latin typeface="Microsoft YaHei"/>
                <a:ea typeface="Microsoft YaHei"/>
              </a:rPr>
              <a:t xml:space="preserve">CPS </a:t>
            </a:r>
            <a:r>
              <a:rPr lang="zh-CN" sz="1275">
                <a:solidFill>
                  <a:srgbClr val="D9C9B8"/>
                </a:solidFill>
                <a:latin typeface="Microsoft YaHei"/>
                <a:ea typeface="Microsoft YaHei"/>
              </a:rPr>
              <a:t>联盟、快递返佣自动入账，礼金同步累积到业主账户</a:t>
            </a:r>
            <a:endParaRPr/>
          </a:p>
        </p:txBody>
      </p:sp>
      <p:pic>
        <p:nvPicPr>
          <p:cNvPr id="317" name="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r:embed="rId5"/>
              </a:ext>
            </a:extLst>
          </a:blip>
          <a:stretch>
            <a:fillRect/>
          </a:stretch>
        </p:blipFill>
        <p:spPr>
          <a:xfrm rot="0" flipH="0" flipV="0">
            <a:off x="8486775" y="3057525"/>
            <a:ext cx="323850" cy="323850"/>
          </a:xfrm>
          <a:prstGeom prst="rect">
            <a:avLst/>
          </a:prstGeom>
          <a:ln/>
        </p:spPr>
      </p:pic>
      <p:sp>
        <p:nvSpPr>
          <p:cNvPr id="318" name=""/>
          <p:cNvSpPr/>
          <p:nvPr/>
        </p:nvSpPr>
        <p:spPr>
          <a:xfrm rot="0" flipH="0" flipV="0">
            <a:off x="6934200" y="3762375"/>
            <a:ext cx="3429000" cy="1123950"/>
          </a:xfrm>
          <a:prstGeom prst="roundRect">
            <a:avLst>
              <a:gd name="adj" fmla="val 10169"/>
            </a:avLst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319" name="" descr="{&quot;isTemplate&quot;:true,&quot;type&quot;:&quot;text&quot;}"/>
          <p:cNvSpPr txBox="1"/>
          <p:nvPr/>
        </p:nvSpPr>
        <p:spPr>
          <a:xfrm rot="0" flipH="0" flipV="0">
            <a:off x="7143750" y="3971925"/>
            <a:ext cx="30099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4A2E1C"/>
                </a:solidFill>
                <a:latin typeface="Microsoft YaHei"/>
                <a:ea typeface="Microsoft YaHei"/>
              </a:rPr>
              <a:t xml:space="preserve">③ </a:t>
            </a:r>
            <a:r>
              <a:rPr lang="zh-CN" sz="1650" b="1">
                <a:solidFill>
                  <a:srgbClr val="4A2E1C"/>
                </a:solidFill>
                <a:latin typeface="Microsoft YaHei"/>
                <a:ea typeface="Microsoft YaHei"/>
              </a:rPr>
              <a:t>礼金抵扣物业费</a:t>
            </a:r>
            <a:endParaRPr/>
          </a:p>
        </p:txBody>
      </p:sp>
      <p:sp>
        <p:nvSpPr>
          <p:cNvPr id="320" name="" descr="{&quot;isTemplate&quot;:true,&quot;type&quot;:&quot;text&quot;}"/>
          <p:cNvSpPr txBox="1"/>
          <p:nvPr/>
        </p:nvSpPr>
        <p:spPr>
          <a:xfrm rot="0" flipH="0" flipV="0">
            <a:off x="7143750" y="4286250"/>
            <a:ext cx="3009900" cy="3905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1275">
                <a:solidFill>
                  <a:srgbClr val="5C5147"/>
                </a:solidFill>
                <a:latin typeface="Microsoft YaHei"/>
                <a:ea typeface="Microsoft YaHei"/>
              </a:rPr>
              <a:t>攒下的礼金直接抵扣物业费，真金白银看得见</a:t>
            </a:r>
            <a:endParaRPr/>
          </a:p>
        </p:txBody>
      </p:sp>
      <p:sp>
        <p:nvSpPr>
          <p:cNvPr id="321" name=""/>
          <p:cNvSpPr/>
          <p:nvPr/>
        </p:nvSpPr>
        <p:spPr>
          <a:xfrm rot="0" flipH="0" flipV="0">
            <a:off x="571500" y="5286375"/>
            <a:ext cx="11049000" cy="600075"/>
          </a:xfrm>
          <a:prstGeom prst="roundRect">
            <a:avLst>
              <a:gd name="adj" fmla="val 15873"/>
            </a:avLst>
          </a:prstGeom>
          <a:solidFill>
            <a:srgbClr val="4A2E1C"/>
          </a:solidFill>
          <a:ln/>
        </p:spPr>
        <p:txBody>
          <a:bodyPr/>
          <a:p/>
        </p:txBody>
      </p:sp>
      <p:sp>
        <p:nvSpPr>
          <p:cNvPr id="322" name="" descr="{&quot;isTemplate&quot;:true,&quot;type&quot;:&quot;text&quot;}"/>
          <p:cNvSpPr txBox="1"/>
          <p:nvPr/>
        </p:nvSpPr>
        <p:spPr>
          <a:xfrm rot="0" flipH="0" flipV="0">
            <a:off x="3390900" y="5457825"/>
            <a:ext cx="54197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FFD9C4"/>
                </a:solidFill>
                <a:latin typeface="Microsoft YaHei"/>
                <a:ea typeface="Microsoft YaHei"/>
              </a:rPr>
              <a:t>业主省钱</a:t>
            </a:r>
            <a:r>
              <a:rPr lang="en-US" sz="1650" b="1">
                <a:solidFill>
                  <a:srgbClr val="FFD9C4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650" b="1">
                <a:solidFill>
                  <a:srgbClr val="FFD9C4"/>
                </a:solidFill>
                <a:latin typeface="Microsoft YaHei"/>
                <a:ea typeface="Microsoft YaHei"/>
              </a:rPr>
              <a:t>物业省心</a:t>
            </a:r>
            <a:r>
              <a:rPr lang="en-US" sz="1650" b="1">
                <a:solidFill>
                  <a:srgbClr val="FFD9C4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650" b="1">
                <a:solidFill>
                  <a:srgbClr val="FFD9C4"/>
                </a:solidFill>
                <a:latin typeface="Microsoft YaHei"/>
                <a:ea typeface="Microsoft YaHei"/>
              </a:rPr>
              <a:t>平台多赚</a:t>
            </a:r>
            <a:r>
              <a:rPr lang="en-US" sz="1650" b="1">
                <a:solidFill>
                  <a:srgbClr val="FFD9C4"/>
                </a:solidFill>
                <a:latin typeface="Microsoft YaHei"/>
                <a:ea typeface="Microsoft YaHei"/>
              </a:rPr>
              <a:t xml:space="preserve"> </a:t>
            </a:r>
            <a:r>
              <a:rPr lang="en-US" sz="1650" b="1">
                <a:solidFill>
                  <a:srgbClr val="FFB899"/>
                </a:solidFill>
                <a:latin typeface="Microsoft YaHei"/>
                <a:ea typeface="Microsoft YaHei"/>
              </a:rPr>
              <a:t xml:space="preserve">—— </a:t>
            </a:r>
            <a:r>
              <a:rPr lang="zh-CN" sz="1650" b="1">
                <a:solidFill>
                  <a:srgbClr val="FFB899"/>
                </a:solidFill>
                <a:latin typeface="Microsoft YaHei"/>
                <a:ea typeface="Microsoft YaHei"/>
              </a:rPr>
              <a:t>三方共赢，越转越快</a:t>
            </a:r>
            <a:endParaRPr/>
          </a:p>
        </p:txBody>
      </p:sp>
      <p:sp>
        <p:nvSpPr>
          <p:cNvPr id="323" name=""/>
          <p:cNvSpPr/>
          <p:nvPr/>
        </p:nvSpPr>
        <p:spPr>
          <a:xfrm rot="0" flipH="0" flipV="0">
            <a:off x="571500" y="6057900"/>
            <a:ext cx="228600" cy="228600"/>
          </a:xfrm>
          <a:prstGeom prst="roundRect">
            <a:avLst>
              <a:gd name="adj" fmla="val 25000"/>
            </a:avLst>
          </a:prstGeom>
          <a:solidFill>
            <a:srgbClr val="4A2E1C"/>
          </a:solidFill>
          <a:ln/>
        </p:spPr>
        <p:txBody>
          <a:bodyPr/>
          <a:p/>
        </p:txBody>
      </p:sp>
      <p:sp>
        <p:nvSpPr>
          <p:cNvPr id="324" name="" descr="{&quot;isTemplate&quot;:true,&quot;type&quot;:&quot;text&quot;}"/>
          <p:cNvSpPr txBox="1"/>
          <p:nvPr/>
        </p:nvSpPr>
        <p:spPr>
          <a:xfrm rot="0" flipH="0" flipV="0">
            <a:off x="600075" y="6105525"/>
            <a:ext cx="17145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AF7F2"/>
                </a:solidFill>
                <a:latin typeface="Microsoft YaHei"/>
                <a:ea typeface="Microsoft YaHei"/>
              </a:rPr>
              <a:t>AK</a:t>
            </a:r>
            <a:endParaRPr/>
          </a:p>
        </p:txBody>
      </p:sp>
      <p:sp>
        <p:nvSpPr>
          <p:cNvPr id="325" name="" descr="{&quot;isTemplate&quot;:true,&quot;type&quot;:&quot;text&quot;}"/>
          <p:cNvSpPr txBox="1"/>
          <p:nvPr/>
        </p:nvSpPr>
        <p:spPr>
          <a:xfrm rot="0" flipH="0" flipV="0">
            <a:off x="895350" y="6096000"/>
            <a:ext cx="19050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爱卡聚合物业家</a:t>
            </a: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www.ikkj.love</a:t>
            </a:r>
            <a:endParaRPr/>
          </a:p>
        </p:txBody>
      </p:sp>
      <p:sp>
        <p:nvSpPr>
          <p:cNvPr id="326" name="" descr="{&quot;isTemplate&quot;:true,&quot;type&quot;:&quot;text&quot;}"/>
          <p:cNvSpPr txBox="1"/>
          <p:nvPr/>
        </p:nvSpPr>
        <p:spPr>
          <a:xfrm rot="0" flipH="0" flipV="0">
            <a:off x="11458575" y="6096000"/>
            <a:ext cx="161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>09</a:t>
            </a:r>
            <a:endParaRPr/>
          </a:p>
        </p:txBody>
      </p:sp>
    </p:spTree>
  </p:cSld>
</p:sld>
</file>

<file path=ppt/slides/slide10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13" name="" descr="&lt;Slide style={{ width: '1280px', height: '720px', background: '#FAF7F2', padding: '60px 60px 60px 60px' }}&gt;&#10;  &lt;Box style={{ flexDirection: 'column', width: '100%', height: '100%' }}&gt;&#10;    &lt;Text style={{ fontSize: 34, fontWeight: 'bold', color: '#2E2620' }}&gt;&#10;      招商推广：线上铺量，线下拿单&#10;    &lt;/Text&gt;&#10;    &lt;Box style={{ width: '100%', height: 1, background: '#EFE4D4', margin: '14px 0 24px 0' }} /&gt;&#10;    &lt;Box style={{ flexDirection: 'row', width: '100%', flex: 1, gap: 44 }}&gt;&#10;      &lt;Box style={{ width: 470, flexDirection: 'column', justifyContent: 'center', gap: 10 }}&gt;&#10;        &lt;Text style={{ fontSize: 18, color: '#8C7F72', marginBottom: 4 }}&gt;招商转化漏斗&lt;/Text&gt;&#10;        &lt;Box style={{ width: 470, background: '#4A2E1C', borderRadius: 8, padding: '12px 18px', flexDirection: 'row', justifyContent: 'center' }}&gt;&#10;          &lt;Text style={{ fontSize: 18, fontWeight: 'bold', color: '#FFD9C4' }}&gt;触达 · 公众号/短视频/地推种草&lt;/Text&gt;&#10;        &lt;/Box&gt;&#10;        &lt;Box style={{ width: 400, alignSelf: 'center', background: '#5D4030', borderRadius: 8, padding: '12px 18px', flexDirection: 'row', justifyContent: 'center' }}&gt;&#10;          &lt;Text style={{ fontSize: 17, color: '#F5EFE7' }}&gt;留资 · 官网表单 + 企微添加&lt;/Text&gt;&#10;        &lt;/Box&gt;&#10;        &lt;Box style={{ width: 340, alignSelf: 'center', background: '#8A6A50', borderRadius: 8, padding: '12px 18px', flexDirection: 'row', justifyContent: 'center' }}&gt;&#10;          &lt;Text style={{ fontSize: 17, color: '#F5EFE7' }}&gt;培育 · 案例推送 + 试用体验&lt;/Text&gt;&#10;        &lt;/Box&gt;&#10;        &lt;Box style={{ width: 290, alignSelf: 'center', background: '#E8551E', borderRadius: 8, padding: '12px 18px', flexDirection: 'row', justifyContent: 'center' }}&gt;&#10;          &lt;Text style={{ fontSize: 17, fontWeight: 'bold', color: '#FAF7F2' }}&gt;成交 · 定制方案&lt;/Text&gt;&#10;        &lt;/Box&gt;&#10;        &lt;Box style={{ width: 240, alignSelf: 'center', background: '#EFE4D4', borderRadius: 8, padding: '12px 18px', flexDirection: 'row', justifyContent: 'center' }}&gt;&#10;          &lt;Text style={{ fontSize: 17, color: '#4A2E1C', fontWeight: 'bold' }}&gt;裂变 · 老带新返佣&lt;/Text&gt;&#10;        &lt;/Box&gt;&#10;      &lt;/Box&gt;&#10;      &lt;Box style={{ flex: 1, flexDirection: 'column', gap: 24, justifyContent: 'center' }}&gt;&#10;        &lt;Box style={{ flexDirection: 'column', gap: 10 }}&gt;&#10;          &lt;Box style={{ flexDirection: 'row', gap: 10, alignItems: 'center' }}&gt;&#10;            &lt;FAIcon name='chart-line' style={{ fill: '#E8551E', width: 24, height: 24 }} /&gt;&#10;            &lt;Text style={{ fontSize: 22, fontWeight: 'bold', color: '#4A2E1C' }}&gt;线上：内容换线索&lt;/Text&gt;&#10;          &lt;/Box&gt;&#10;          &lt;Text style={{ fontSize: 17, color: '#5C5147', lineHeight: 1.65 }}&gt;&#10;            公众号围绕「物业费怎么轻松收」「团长怎么起步」持续出干货；短视频场景化种草引流企微；SCRM 按物业/团长/淘客分层推案例。&#10;          &lt;/Text&gt;&#10;        &lt;/Box&gt;&#10;        &lt;Box style={{ width: '100%', height: 1, background: '#EFE4D4' }} /&gt;&#10;        &lt;Box style={{ flexDirection: 'column', gap: 10 }}&gt;&#10;          &lt;Box style={{ flexDirection: 'row', gap: 10, alignItems: 'center' }}&gt;&#10;            &lt;FAIcon name='users' style={{ fill: '#E8551E', width: 24, height: 24 }} /&gt;&#10;            &lt;Text style={{ fontSize: 22, fontWeight: 'bold', color: '#4A2E1C' }}&gt;线下：物业渠道拿单&lt;/Text&gt;&#10;          &lt;/Box&gt;&#10;          &lt;Text style={{ fontSize: 17, color: '#5C5147', lineHeight: 1.65 }}&gt;&#10;            物业协会与行业展会主推「物业费抵扣」方案；目标社区设点地推，寄件券与礼金体验包引流；与驿站、便利店、水站互放物料共享流量。&#10;          &lt;/Text&gt;&#10;        &lt;/Box&gt;&#10;        &lt;Box style={{ width: '100%', height: 1, background: '#EFE4D4' }} /&gt;&#10;        &lt;Box style={{ flexDirection: 'column', gap: 10 }}&gt;&#10;          &lt;Box style={{ flexDirection: 'row', gap: 10, alignItems: 'center' }}&gt;&#10;            &lt;FAIcon name='sync' style={{ fill: '#E8551E', width: 24, height: 24 }} /&gt;&#10;            &lt;Text style={{ fontSize: 22, fontWeight: 'bold', color: '#4A2E1C' }}&gt;裂变：客户变推客&lt;/Text&gt;&#10;          &lt;/Box&gt;&#10;          &lt;Text style={{ fontSize: 17, color: '#5C5147', lineHeight: 1.65 }}&gt;&#10;            一键发圈降低转发门槛，推客联盟按线索与成交计佣；每一条收入管道配一张传播海报，老客户帮你招新。&#10;          &lt;/Text&gt;&#10;        &lt;/Box&gt;&#10;      &lt;/Box&gt;&#10;    &lt;/Box&gt;&#10;    &lt;Box style={{ flexDirection: 'row', alignItems: 'center', justifyContent: 'space-between', marginTop: 22 }}&gt;&#10;      &lt;Box style={{ flexDirection: 'row', gap: 10, alignItems: 'center' }}&gt;&#10;        &lt;Box style={{ width: 24, height: 24, background: '#4A2E1C', borderRadius: 6, justifyContent: 'center', alignItems: 'center' }}&gt;&#10;          &lt;Text style={{ fontSize: 12, color: '#FAF7F2', fontWeight: 'bold' }}&gt;AK&lt;/Text&gt;&#10;        &lt;/Box&gt;&#10;        &lt;Text style={{ fontSize: 14, color: '#8C7F72' }}&gt;爱卡聚合物业家 · www.ikkj.love&lt;/Text&gt;&#10;      &lt;/Box&gt;&#10;      &lt;Text style={{ fontSize: 14, color: '#8C7F72' }}&gt;10&lt;/Text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AF7F2"/>
          </a:solidFill>
          <a:ln/>
        </p:spPr>
        <p:txBody>
          <a:bodyPr/>
          <a:p/>
        </p:txBody>
      </p:sp>
      <p:sp>
        <p:nvSpPr>
          <p:cNvPr id="15" name="" descr="{&quot;isTemplate&quot;:true,&quot;type&quot;:&quot;text&quot;}"/>
          <p:cNvSpPr txBox="1"/>
          <p:nvPr/>
        </p:nvSpPr>
        <p:spPr>
          <a:xfrm rot="0" flipH="0" flipV="0">
            <a:off x="571500" y="571500"/>
            <a:ext cx="110490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2E2620"/>
                </a:solidFill>
                <a:latin typeface="Microsoft YaHei"/>
                <a:ea typeface="Microsoft YaHei"/>
              </a:rPr>
              <a:t>招商推广：线上铺量，线下拿单</a:t>
            </a:r>
            <a:endParaRPr/>
          </a:p>
        </p:txBody>
      </p:sp>
      <p:sp>
        <p:nvSpPr>
          <p:cNvPr id="16" name=""/>
          <p:cNvSpPr/>
          <p:nvPr/>
        </p:nvSpPr>
        <p:spPr>
          <a:xfrm rot="0" flipH="0" flipV="0">
            <a:off x="571500" y="1095375"/>
            <a:ext cx="11049000" cy="9525"/>
          </a:xfrm>
          <a:prstGeom prst="rect">
            <a:avLst/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17" name="" descr="{&quot;isTemplate&quot;:true,&quot;type&quot;:&quot;text&quot;}"/>
          <p:cNvSpPr txBox="1"/>
          <p:nvPr/>
        </p:nvSpPr>
        <p:spPr>
          <a:xfrm rot="0" flipH="0" flipV="0">
            <a:off x="571500" y="2152650"/>
            <a:ext cx="44767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8C7F72"/>
                </a:solidFill>
                <a:latin typeface="Microsoft YaHei"/>
                <a:ea typeface="Microsoft YaHei"/>
              </a:rPr>
              <a:t>招商转化漏斗</a:t>
            </a:r>
            <a:endParaRPr/>
          </a:p>
        </p:txBody>
      </p:sp>
      <p:sp>
        <p:nvSpPr>
          <p:cNvPr id="18" name=""/>
          <p:cNvSpPr/>
          <p:nvPr/>
        </p:nvSpPr>
        <p:spPr>
          <a:xfrm rot="0" flipH="0" flipV="0">
            <a:off x="571500" y="2495550"/>
            <a:ext cx="4476750" cy="438150"/>
          </a:xfrm>
          <a:prstGeom prst="roundRect">
            <a:avLst>
              <a:gd name="adj" fmla="val 17391"/>
            </a:avLst>
          </a:prstGeom>
          <a:solidFill>
            <a:srgbClr val="4A2E1C"/>
          </a:solidFill>
          <a:ln/>
        </p:spPr>
        <p:txBody>
          <a:bodyPr/>
          <a:p/>
        </p:txBody>
      </p:sp>
      <p:sp>
        <p:nvSpPr>
          <p:cNvPr id="19" name="" descr="{&quot;isTemplate&quot;:true,&quot;type&quot;:&quot;text&quot;}"/>
          <p:cNvSpPr txBox="1"/>
          <p:nvPr/>
        </p:nvSpPr>
        <p:spPr>
          <a:xfrm rot="0" flipH="0" flipV="0">
            <a:off x="1609725" y="2609850"/>
            <a:ext cx="24003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FD9C4"/>
                </a:solidFill>
                <a:latin typeface="Microsoft YaHei"/>
                <a:ea typeface="Microsoft YaHei"/>
              </a:rPr>
              <a:t>触达</a:t>
            </a:r>
            <a:r>
              <a:rPr lang="en-US" sz="1350" b="1">
                <a:solidFill>
                  <a:srgbClr val="FFD9C4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350" b="1">
                <a:solidFill>
                  <a:srgbClr val="FFD9C4"/>
                </a:solidFill>
                <a:latin typeface="Microsoft YaHei"/>
                <a:ea typeface="Microsoft YaHei"/>
              </a:rPr>
              <a:t>公众号</a:t>
            </a:r>
            <a:r>
              <a:rPr lang="en-US" sz="1350" b="1">
                <a:solidFill>
                  <a:srgbClr val="FFD9C4"/>
                </a:solidFill>
                <a:latin typeface="Microsoft YaHei"/>
                <a:ea typeface="Microsoft YaHei"/>
              </a:rPr>
              <a:t>/</a:t>
            </a:r>
            <a:r>
              <a:rPr lang="zh-CN" sz="1350" b="1">
                <a:solidFill>
                  <a:srgbClr val="FFD9C4"/>
                </a:solidFill>
                <a:latin typeface="Microsoft YaHei"/>
                <a:ea typeface="Microsoft YaHei"/>
              </a:rPr>
              <a:t>短视频</a:t>
            </a:r>
            <a:r>
              <a:rPr lang="en-US" sz="1350" b="1">
                <a:solidFill>
                  <a:srgbClr val="FFD9C4"/>
                </a:solidFill>
                <a:latin typeface="Microsoft YaHei"/>
                <a:ea typeface="Microsoft YaHei"/>
              </a:rPr>
              <a:t>/</a:t>
            </a:r>
            <a:r>
              <a:rPr lang="zh-CN" sz="1350" b="1">
                <a:solidFill>
                  <a:srgbClr val="FFD9C4"/>
                </a:solidFill>
                <a:latin typeface="Microsoft YaHei"/>
                <a:ea typeface="Microsoft YaHei"/>
              </a:rPr>
              <a:t>地推种草</a:t>
            </a:r>
            <a:endParaRPr/>
          </a:p>
        </p:txBody>
      </p:sp>
      <p:sp>
        <p:nvSpPr>
          <p:cNvPr id="20" name=""/>
          <p:cNvSpPr/>
          <p:nvPr/>
        </p:nvSpPr>
        <p:spPr>
          <a:xfrm rot="0" flipH="0" flipV="0">
            <a:off x="904875" y="3028950"/>
            <a:ext cx="3810000" cy="428625"/>
          </a:xfrm>
          <a:prstGeom prst="roundRect">
            <a:avLst>
              <a:gd name="adj" fmla="val 17778"/>
            </a:avLst>
          </a:prstGeom>
          <a:solidFill>
            <a:srgbClr val="5D4030"/>
          </a:solidFill>
          <a:ln/>
        </p:spPr>
        <p:txBody>
          <a:bodyPr/>
          <a:p/>
        </p:txBody>
      </p:sp>
      <p:sp>
        <p:nvSpPr>
          <p:cNvPr id="21" name="" descr="{&quot;isTemplate&quot;:true,&quot;type&quot;:&quot;text&quot;}"/>
          <p:cNvSpPr txBox="1"/>
          <p:nvPr/>
        </p:nvSpPr>
        <p:spPr>
          <a:xfrm rot="0" flipH="0" flipV="0">
            <a:off x="1828800" y="3143250"/>
            <a:ext cx="197167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F5EFE7"/>
                </a:solidFill>
                <a:latin typeface="Microsoft YaHei"/>
                <a:ea typeface="Microsoft YaHei"/>
              </a:rPr>
              <a:t>留资</a:t>
            </a:r>
            <a:r>
              <a:rPr lang="en-US" sz="1275">
                <a:solidFill>
                  <a:srgbClr val="F5EFE7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75">
                <a:solidFill>
                  <a:srgbClr val="F5EFE7"/>
                </a:solidFill>
                <a:latin typeface="Microsoft YaHei"/>
                <a:ea typeface="Microsoft YaHei"/>
              </a:rPr>
              <a:t>官网表单</a:t>
            </a:r>
            <a:r>
              <a:rPr lang="en-US" sz="1275">
                <a:solidFill>
                  <a:srgbClr val="F5EFE7"/>
                </a:solidFill>
                <a:latin typeface="Microsoft YaHei"/>
                <a:ea typeface="Microsoft YaHei"/>
              </a:rPr>
              <a:t xml:space="preserve"> + </a:t>
            </a:r>
            <a:r>
              <a:rPr lang="zh-CN" sz="1275">
                <a:solidFill>
                  <a:srgbClr val="F5EFE7"/>
                </a:solidFill>
                <a:latin typeface="Microsoft YaHei"/>
                <a:ea typeface="Microsoft YaHei"/>
              </a:rPr>
              <a:t>企微添加</a:t>
            </a:r>
            <a:endParaRPr/>
          </a:p>
        </p:txBody>
      </p:sp>
      <p:sp>
        <p:nvSpPr>
          <p:cNvPr id="22" name=""/>
          <p:cNvSpPr/>
          <p:nvPr/>
        </p:nvSpPr>
        <p:spPr>
          <a:xfrm rot="0" flipH="0" flipV="0">
            <a:off x="1190625" y="3552825"/>
            <a:ext cx="3238500" cy="428625"/>
          </a:xfrm>
          <a:prstGeom prst="roundRect">
            <a:avLst>
              <a:gd name="adj" fmla="val 17778"/>
            </a:avLst>
          </a:prstGeom>
          <a:solidFill>
            <a:srgbClr val="8A6A50"/>
          </a:solidFill>
          <a:ln/>
        </p:spPr>
        <p:txBody>
          <a:bodyPr/>
          <a:p/>
        </p:txBody>
      </p:sp>
      <p:sp>
        <p:nvSpPr>
          <p:cNvPr id="23" name="" descr="{&quot;isTemplate&quot;:true,&quot;type&quot;:&quot;text&quot;}"/>
          <p:cNvSpPr txBox="1"/>
          <p:nvPr/>
        </p:nvSpPr>
        <p:spPr>
          <a:xfrm rot="0" flipH="0" flipV="0">
            <a:off x="1828800" y="3667125"/>
            <a:ext cx="197167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F5EFE7"/>
                </a:solidFill>
                <a:latin typeface="Microsoft YaHei"/>
                <a:ea typeface="Microsoft YaHei"/>
              </a:rPr>
              <a:t>培育</a:t>
            </a:r>
            <a:r>
              <a:rPr lang="en-US" sz="1275">
                <a:solidFill>
                  <a:srgbClr val="F5EFE7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75">
                <a:solidFill>
                  <a:srgbClr val="F5EFE7"/>
                </a:solidFill>
                <a:latin typeface="Microsoft YaHei"/>
                <a:ea typeface="Microsoft YaHei"/>
              </a:rPr>
              <a:t>案例推送</a:t>
            </a:r>
            <a:r>
              <a:rPr lang="en-US" sz="1275">
                <a:solidFill>
                  <a:srgbClr val="F5EFE7"/>
                </a:solidFill>
                <a:latin typeface="Microsoft YaHei"/>
                <a:ea typeface="Microsoft YaHei"/>
              </a:rPr>
              <a:t xml:space="preserve"> + </a:t>
            </a:r>
            <a:r>
              <a:rPr lang="zh-CN" sz="1275">
                <a:solidFill>
                  <a:srgbClr val="F5EFE7"/>
                </a:solidFill>
                <a:latin typeface="Microsoft YaHei"/>
                <a:ea typeface="Microsoft YaHei"/>
              </a:rPr>
              <a:t>试用体验</a:t>
            </a:r>
            <a:endParaRPr/>
          </a:p>
        </p:txBody>
      </p:sp>
      <p:sp>
        <p:nvSpPr>
          <p:cNvPr id="24" name=""/>
          <p:cNvSpPr/>
          <p:nvPr/>
        </p:nvSpPr>
        <p:spPr>
          <a:xfrm rot="0" flipH="0" flipV="0">
            <a:off x="1428750" y="4076700"/>
            <a:ext cx="2762250" cy="428625"/>
          </a:xfrm>
          <a:prstGeom prst="roundRect">
            <a:avLst>
              <a:gd name="adj" fmla="val 17778"/>
            </a:avLst>
          </a:prstGeom>
          <a:solidFill>
            <a:srgbClr val="E8551E"/>
          </a:solidFill>
          <a:ln/>
        </p:spPr>
        <p:txBody>
          <a:bodyPr/>
          <a:p/>
        </p:txBody>
      </p:sp>
      <p:sp>
        <p:nvSpPr>
          <p:cNvPr id="25" name="" descr="{&quot;isTemplate&quot;:true,&quot;type&quot;:&quot;text&quot;}"/>
          <p:cNvSpPr txBox="1"/>
          <p:nvPr/>
        </p:nvSpPr>
        <p:spPr>
          <a:xfrm rot="0" flipH="0" flipV="0">
            <a:off x="2238375" y="4191000"/>
            <a:ext cx="11430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FAF7F2"/>
                </a:solidFill>
                <a:latin typeface="Microsoft YaHei"/>
                <a:ea typeface="Microsoft YaHei"/>
              </a:rPr>
              <a:t>成交</a:t>
            </a:r>
            <a:r>
              <a:rPr lang="en-US" sz="1275" b="1">
                <a:solidFill>
                  <a:srgbClr val="FAF7F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75" b="1">
                <a:solidFill>
                  <a:srgbClr val="FAF7F2"/>
                </a:solidFill>
                <a:latin typeface="Microsoft YaHei"/>
                <a:ea typeface="Microsoft YaHei"/>
              </a:rPr>
              <a:t>定制方案</a:t>
            </a:r>
            <a:endParaRPr/>
          </a:p>
        </p:txBody>
      </p:sp>
      <p:sp>
        <p:nvSpPr>
          <p:cNvPr id="26" name=""/>
          <p:cNvSpPr/>
          <p:nvPr/>
        </p:nvSpPr>
        <p:spPr>
          <a:xfrm rot="0" flipH="0" flipV="0">
            <a:off x="1666875" y="4600575"/>
            <a:ext cx="2286000" cy="428625"/>
          </a:xfrm>
          <a:prstGeom prst="roundRect">
            <a:avLst>
              <a:gd name="adj" fmla="val 17778"/>
            </a:avLst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27" name="" descr="{&quot;isTemplate&quot;:true,&quot;type&quot;:&quot;text&quot;}"/>
          <p:cNvSpPr txBox="1"/>
          <p:nvPr/>
        </p:nvSpPr>
        <p:spPr>
          <a:xfrm rot="0" flipH="0" flipV="0">
            <a:off x="2162175" y="4714875"/>
            <a:ext cx="13049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4A2E1C"/>
                </a:solidFill>
                <a:latin typeface="Microsoft YaHei"/>
                <a:ea typeface="Microsoft YaHei"/>
              </a:rPr>
              <a:t>裂变</a:t>
            </a:r>
            <a:r>
              <a:rPr lang="en-US" sz="1275" b="1">
                <a:solidFill>
                  <a:srgbClr val="4A2E1C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75" b="1">
                <a:solidFill>
                  <a:srgbClr val="4A2E1C"/>
                </a:solidFill>
                <a:latin typeface="Microsoft YaHei"/>
                <a:ea typeface="Microsoft YaHei"/>
              </a:rPr>
              <a:t>老带新返佣</a:t>
            </a:r>
            <a:endParaRPr/>
          </a:p>
        </p:txBody>
      </p:sp>
      <p:pic>
        <p:nvPicPr>
          <p:cNvPr id="28" name="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5467350" y="1647825"/>
            <a:ext cx="228600" cy="228600"/>
          </a:xfrm>
          <a:prstGeom prst="rect">
            <a:avLst/>
          </a:prstGeom>
          <a:ln/>
        </p:spPr>
      </p:pic>
      <p:sp>
        <p:nvSpPr>
          <p:cNvPr id="29" name="" descr="{&quot;isTemplate&quot;:true,&quot;type&quot;:&quot;text&quot;}"/>
          <p:cNvSpPr txBox="1"/>
          <p:nvPr/>
        </p:nvSpPr>
        <p:spPr>
          <a:xfrm rot="0" flipH="0" flipV="0">
            <a:off x="5791200" y="1628775"/>
            <a:ext cx="16764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4A2E1C"/>
                </a:solidFill>
                <a:latin typeface="Microsoft YaHei"/>
                <a:ea typeface="Microsoft YaHei"/>
              </a:rPr>
              <a:t>线上：内容换线索</a:t>
            </a:r>
            <a:endParaRPr/>
          </a:p>
        </p:txBody>
      </p:sp>
      <p:sp>
        <p:nvSpPr>
          <p:cNvPr id="30" name="" descr="{&quot;isTemplate&quot;:true,&quot;type&quot;:&quot;text&quot;}"/>
          <p:cNvSpPr txBox="1"/>
          <p:nvPr/>
        </p:nvSpPr>
        <p:spPr>
          <a:xfrm rot="0" flipH="0" flipV="0">
            <a:off x="5467350" y="1981200"/>
            <a:ext cx="6153150" cy="6477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275">
                <a:solidFill>
                  <a:srgbClr val="5C5147"/>
                </a:solidFill>
                <a:latin typeface="Microsoft YaHei"/>
                <a:ea typeface="Microsoft YaHei"/>
              </a:rPr>
              <a:t>公众号围绕「物业费怎么轻松收」「团长怎么起步」持续出干货；短视频场景化种草引流企微；</a:t>
            </a:r>
            <a:r>
              <a:rPr lang="en-US" sz="1275">
                <a:solidFill>
                  <a:srgbClr val="5C5147"/>
                </a:solidFill>
                <a:latin typeface="Microsoft YaHei"/>
                <a:ea typeface="Microsoft YaHei"/>
              </a:rPr>
              <a:t xml:space="preserve">SCRM </a:t>
            </a:r>
            <a:r>
              <a:rPr lang="zh-CN" sz="1275">
                <a:solidFill>
                  <a:srgbClr val="5C5147"/>
                </a:solidFill>
                <a:latin typeface="Microsoft YaHei"/>
                <a:ea typeface="Microsoft YaHei"/>
              </a:rPr>
              <a:t>按物业</a:t>
            </a:r>
            <a:r>
              <a:rPr lang="en-US" sz="1275">
                <a:solidFill>
                  <a:srgbClr val="5C5147"/>
                </a:solidFill>
                <a:latin typeface="Microsoft YaHei"/>
                <a:ea typeface="Microsoft YaHei"/>
              </a:rPr>
              <a:t>/</a:t>
            </a:r>
            <a:r>
              <a:rPr lang="zh-CN" sz="1275">
                <a:solidFill>
                  <a:srgbClr val="5C5147"/>
                </a:solidFill>
                <a:latin typeface="Microsoft YaHei"/>
                <a:ea typeface="Microsoft YaHei"/>
              </a:rPr>
              <a:t>团长</a:t>
            </a:r>
            <a:r>
              <a:rPr lang="en-US" sz="1275">
                <a:solidFill>
                  <a:srgbClr val="5C5147"/>
                </a:solidFill>
                <a:latin typeface="Microsoft YaHei"/>
                <a:ea typeface="Microsoft YaHei"/>
              </a:rPr>
              <a:t>/</a:t>
            </a:r>
            <a:r>
              <a:rPr lang="zh-CN" sz="1275">
                <a:solidFill>
                  <a:srgbClr val="5C5147"/>
                </a:solidFill>
                <a:latin typeface="Microsoft YaHei"/>
                <a:ea typeface="Microsoft YaHei"/>
              </a:rPr>
              <a:t>淘客分层推案例。</a:t>
            </a:r>
            <a:endParaRPr/>
          </a:p>
        </p:txBody>
      </p:sp>
      <p:sp>
        <p:nvSpPr>
          <p:cNvPr id="31" name=""/>
          <p:cNvSpPr/>
          <p:nvPr/>
        </p:nvSpPr>
        <p:spPr>
          <a:xfrm rot="0" flipH="0" flipV="0">
            <a:off x="5467350" y="2857500"/>
            <a:ext cx="6153150" cy="9525"/>
          </a:xfrm>
          <a:prstGeom prst="rect">
            <a:avLst/>
          </a:prstGeom>
          <a:solidFill>
            <a:srgbClr val="EFE4D4"/>
          </a:solidFill>
          <a:ln/>
        </p:spPr>
        <p:txBody>
          <a:bodyPr/>
          <a:p/>
        </p:txBody>
      </p:sp>
      <p:pic>
        <p:nvPicPr>
          <p:cNvPr id="32" name="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5467350" y="3114675"/>
            <a:ext cx="228600" cy="228600"/>
          </a:xfrm>
          <a:prstGeom prst="rect">
            <a:avLst/>
          </a:prstGeom>
          <a:ln/>
        </p:spPr>
      </p:pic>
      <p:sp>
        <p:nvSpPr>
          <p:cNvPr id="33" name="" descr="{&quot;isTemplate&quot;:true,&quot;type&quot;:&quot;text&quot;}"/>
          <p:cNvSpPr txBox="1"/>
          <p:nvPr/>
        </p:nvSpPr>
        <p:spPr>
          <a:xfrm rot="0" flipH="0" flipV="0">
            <a:off x="5791200" y="3095625"/>
            <a:ext cx="18859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4A2E1C"/>
                </a:solidFill>
                <a:latin typeface="Microsoft YaHei"/>
                <a:ea typeface="Microsoft YaHei"/>
              </a:rPr>
              <a:t>线下：物业渠道拿单</a:t>
            </a:r>
            <a:endParaRPr/>
          </a:p>
        </p:txBody>
      </p:sp>
      <p:sp>
        <p:nvSpPr>
          <p:cNvPr id="34" name="" descr="{&quot;isTemplate&quot;:true,&quot;type&quot;:&quot;text&quot;}"/>
          <p:cNvSpPr txBox="1"/>
          <p:nvPr/>
        </p:nvSpPr>
        <p:spPr>
          <a:xfrm rot="0" flipH="0" flipV="0">
            <a:off x="5467350" y="3448050"/>
            <a:ext cx="6153150" cy="6477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275">
                <a:solidFill>
                  <a:srgbClr val="5C5147"/>
                </a:solidFill>
                <a:latin typeface="Microsoft YaHei"/>
                <a:ea typeface="Microsoft YaHei"/>
              </a:rPr>
              <a:t>物业协会与行业展会主推「物业费抵扣」方案；目标社区设点地推，寄件券与礼金体验包引流；与驿站、便利店、水站互放物料共享流量。</a:t>
            </a:r>
            <a:endParaRPr/>
          </a:p>
        </p:txBody>
      </p:sp>
      <p:sp>
        <p:nvSpPr>
          <p:cNvPr id="35" name=""/>
          <p:cNvSpPr/>
          <p:nvPr/>
        </p:nvSpPr>
        <p:spPr>
          <a:xfrm rot="0" flipH="0" flipV="0">
            <a:off x="5467350" y="4324350"/>
            <a:ext cx="6153150" cy="9525"/>
          </a:xfrm>
          <a:prstGeom prst="rect">
            <a:avLst/>
          </a:prstGeom>
          <a:solidFill>
            <a:srgbClr val="EFE4D4"/>
          </a:solidFill>
          <a:ln/>
        </p:spPr>
        <p:txBody>
          <a:bodyPr/>
          <a:p/>
        </p:txBody>
      </p:sp>
      <p:pic>
        <p:nvPicPr>
          <p:cNvPr id="36" name="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5467350" y="4581525"/>
            <a:ext cx="228600" cy="228600"/>
          </a:xfrm>
          <a:prstGeom prst="rect">
            <a:avLst/>
          </a:prstGeom>
          <a:ln/>
        </p:spPr>
      </p:pic>
      <p:sp>
        <p:nvSpPr>
          <p:cNvPr id="37" name="" descr="{&quot;isTemplate&quot;:true,&quot;type&quot;:&quot;text&quot;}"/>
          <p:cNvSpPr txBox="1"/>
          <p:nvPr/>
        </p:nvSpPr>
        <p:spPr>
          <a:xfrm rot="0" flipH="0" flipV="0">
            <a:off x="5791200" y="4562475"/>
            <a:ext cx="16764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4A2E1C"/>
                </a:solidFill>
                <a:latin typeface="Microsoft YaHei"/>
                <a:ea typeface="Microsoft YaHei"/>
              </a:rPr>
              <a:t>裂变：客户变推客</a:t>
            </a:r>
            <a:endParaRPr/>
          </a:p>
        </p:txBody>
      </p:sp>
      <p:sp>
        <p:nvSpPr>
          <p:cNvPr id="38" name="" descr="{&quot;isTemplate&quot;:true,&quot;type&quot;:&quot;text&quot;}"/>
          <p:cNvSpPr txBox="1"/>
          <p:nvPr/>
        </p:nvSpPr>
        <p:spPr>
          <a:xfrm rot="0" flipH="0" flipV="0">
            <a:off x="5467350" y="4914900"/>
            <a:ext cx="6153150" cy="6477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275">
                <a:solidFill>
                  <a:srgbClr val="5C5147"/>
                </a:solidFill>
                <a:latin typeface="Microsoft YaHei"/>
                <a:ea typeface="Microsoft YaHei"/>
              </a:rPr>
              <a:t>一键发圈降低转发门槛，推客联盟按线索与成交计佣；每一条收入管道配一张传播海报，老客户帮你招新。</a:t>
            </a:r>
            <a:endParaRPr/>
          </a:p>
        </p:txBody>
      </p:sp>
      <p:sp>
        <p:nvSpPr>
          <p:cNvPr id="39" name=""/>
          <p:cNvSpPr/>
          <p:nvPr/>
        </p:nvSpPr>
        <p:spPr>
          <a:xfrm rot="0" flipH="0" flipV="0">
            <a:off x="571500" y="6057900"/>
            <a:ext cx="228600" cy="228600"/>
          </a:xfrm>
          <a:prstGeom prst="roundRect">
            <a:avLst>
              <a:gd name="adj" fmla="val 25000"/>
            </a:avLst>
          </a:prstGeom>
          <a:solidFill>
            <a:srgbClr val="4A2E1C"/>
          </a:solidFill>
          <a:ln/>
        </p:spPr>
        <p:txBody>
          <a:bodyPr/>
          <a:p/>
        </p:txBody>
      </p:sp>
      <p:sp>
        <p:nvSpPr>
          <p:cNvPr id="40" name="" descr="{&quot;isTemplate&quot;:true,&quot;type&quot;:&quot;text&quot;}"/>
          <p:cNvSpPr txBox="1"/>
          <p:nvPr/>
        </p:nvSpPr>
        <p:spPr>
          <a:xfrm rot="0" flipH="0" flipV="0">
            <a:off x="600075" y="6105525"/>
            <a:ext cx="17145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AF7F2"/>
                </a:solidFill>
                <a:latin typeface="Microsoft YaHei"/>
                <a:ea typeface="Microsoft YaHei"/>
              </a:rPr>
              <a:t>AK</a:t>
            </a:r>
            <a:endParaRPr/>
          </a:p>
        </p:txBody>
      </p:sp>
      <p:sp>
        <p:nvSpPr>
          <p:cNvPr id="41" name="" descr="{&quot;isTemplate&quot;:true,&quot;type&quot;:&quot;text&quot;}"/>
          <p:cNvSpPr txBox="1"/>
          <p:nvPr/>
        </p:nvSpPr>
        <p:spPr>
          <a:xfrm rot="0" flipH="0" flipV="0">
            <a:off x="895350" y="6096000"/>
            <a:ext cx="19050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爱卡聚合物业家</a:t>
            </a: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www.ikkj.love</a:t>
            </a:r>
            <a:endParaRPr/>
          </a:p>
        </p:txBody>
      </p:sp>
      <p:sp>
        <p:nvSpPr>
          <p:cNvPr id="42" name="" descr="{&quot;isTemplate&quot;:true,&quot;type&quot;:&quot;text&quot;}"/>
          <p:cNvSpPr txBox="1"/>
          <p:nvPr/>
        </p:nvSpPr>
        <p:spPr>
          <a:xfrm rot="0" flipH="0" flipV="0">
            <a:off x="11458575" y="6096000"/>
            <a:ext cx="161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>10</a:t>
            </a:r>
            <a:endParaRPr/>
          </a:p>
        </p:txBody>
      </p:sp>
    </p:spTree>
  </p:cSld>
</p:sld>
</file>

<file path=ppt/slides/slide11.xml><?xml version="1.0" encoding="utf-8"?>
<p:sld xmlns:p="http://schemas.openxmlformats.org/presentationml/2006/main" xmlns:a="http://schemas.openxmlformats.org/drawingml/2006/main">
  <p:cSld>
    <p:spTree>
      <p:nvGrpSpPr>
        <p:cNvPr id="43" name="" descr="&lt;Slide style={{ width: '1280px', height: '720px', background: '#FAF7F2', padding: '60px 60px 60px 60px' }}&gt;&#10;  &lt;Box style={{ width: '100%', height: '100%', flexDirection: 'column', justifyContent: 'center', gap: 20 }}&gt;&#10;    &lt;Text style={{ fontSize: 150, fontWeight: 'bold', color: '#E8551E', lineHeight: 1, letterSpacing: 4 }}&gt;&#10;      03&#10;    &lt;/Text&gt;&#10;    &lt;Text style={{ fontSize: 48, fontWeight: 'bold', color: '#4A2E1C', letterSpacing: 3 }}&gt;&#10;      落地与合作&#10;    &lt;/Text&gt;&#10;    &lt;Text style={{ fontSize: 18, color: '#8C7F72', letterSpacing: 1 }}&gt;&#10;      四步上线，最快一周见订单&#10;    &lt;/Text&gt;&#10;  &lt;/Box&gt;&#10;  &lt;Box style={{ position: 'absolute', top: 60, right: 60, width: 24, height: 24, background: '#4A2E1C', borderRadius: 6, justifyContent: 'center', alignItems: 'center' }}&gt;&#10;    &lt;Text style={{ fontSize: 12, color: '#FAF7F2', fontWeight: 'bold' }}&gt;AK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AF7F2"/>
          </a:solidFill>
          <a:ln/>
        </p:spPr>
        <p:txBody>
          <a:bodyPr/>
          <a:p/>
        </p:txBody>
      </p:sp>
      <p:sp>
        <p:nvSpPr>
          <p:cNvPr id="45" name="" descr="{&quot;isTemplate&quot;:true,&quot;type&quot;:&quot;text&quot;}"/>
          <p:cNvSpPr txBox="1"/>
          <p:nvPr/>
        </p:nvSpPr>
        <p:spPr>
          <a:xfrm rot="0" flipH="0" flipV="0">
            <a:off x="571500" y="2000250"/>
            <a:ext cx="11049000" cy="1714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0" b="1" spc="300">
                <a:solidFill>
                  <a:srgbClr val="E8551E"/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46" name="" descr="{&quot;isTemplate&quot;:true,&quot;type&quot;:&quot;text&quot;}"/>
          <p:cNvSpPr txBox="1"/>
          <p:nvPr/>
        </p:nvSpPr>
        <p:spPr>
          <a:xfrm rot="0" flipH="0" flipV="0">
            <a:off x="571500" y="3905250"/>
            <a:ext cx="11049000" cy="552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600" b="1" spc="225">
                <a:solidFill>
                  <a:srgbClr val="4A2E1C"/>
                </a:solidFill>
                <a:latin typeface="Microsoft YaHei"/>
                <a:ea typeface="Microsoft YaHei"/>
              </a:rPr>
              <a:t>落地与合作</a:t>
            </a:r>
            <a:endParaRPr/>
          </a:p>
        </p:txBody>
      </p:sp>
      <p:sp>
        <p:nvSpPr>
          <p:cNvPr id="47" name="" descr="{&quot;isTemplate&quot;:true,&quot;type&quot;:&quot;text&quot;}"/>
          <p:cNvSpPr txBox="1"/>
          <p:nvPr/>
        </p:nvSpPr>
        <p:spPr>
          <a:xfrm rot="0" flipH="0" flipV="0">
            <a:off x="571500" y="4648200"/>
            <a:ext cx="110490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spc="75">
                <a:solidFill>
                  <a:srgbClr val="8C7F72"/>
                </a:solidFill>
                <a:latin typeface="Microsoft YaHei"/>
                <a:ea typeface="Microsoft YaHei"/>
              </a:rPr>
              <a:t>四步上线，最快一周见订单</a:t>
            </a:r>
            <a:endParaRPr/>
          </a:p>
        </p:txBody>
      </p:sp>
      <p:sp>
        <p:nvSpPr>
          <p:cNvPr id="48" name=""/>
          <p:cNvSpPr/>
          <p:nvPr/>
        </p:nvSpPr>
        <p:spPr>
          <a:xfrm rot="0" flipH="0" flipV="0">
            <a:off x="11391900" y="571500"/>
            <a:ext cx="228600" cy="228600"/>
          </a:xfrm>
          <a:prstGeom prst="roundRect">
            <a:avLst>
              <a:gd name="adj" fmla="val 25000"/>
            </a:avLst>
          </a:prstGeom>
          <a:solidFill>
            <a:srgbClr val="4A2E1C"/>
          </a:solidFill>
          <a:ln/>
        </p:spPr>
        <p:txBody>
          <a:bodyPr/>
          <a:p/>
        </p:txBody>
      </p:sp>
      <p:sp>
        <p:nvSpPr>
          <p:cNvPr id="49" name="" descr="{&quot;isTemplate&quot;:true,&quot;type&quot;:&quot;text&quot;}"/>
          <p:cNvSpPr txBox="1"/>
          <p:nvPr/>
        </p:nvSpPr>
        <p:spPr>
          <a:xfrm rot="0" flipH="0" flipV="0">
            <a:off x="11420475" y="619125"/>
            <a:ext cx="17145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AF7F2"/>
                </a:solidFill>
                <a:latin typeface="Microsoft YaHei"/>
                <a:ea typeface="Microsoft YaHei"/>
              </a:rPr>
              <a:t>AK</a:t>
            </a:r>
            <a:endParaRPr/>
          </a:p>
        </p:txBody>
      </p:sp>
    </p:spTree>
  </p:cSld>
</p:sld>
</file>

<file path=ppt/slides/slide12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50" name="" descr="&lt;Slide style={{ width: '1280px', height: '720px', background: '#FAF7F2', padding: '60px 60px 60px 60px' }}&gt;&#10;  &lt;Box style={{ flexDirection: 'column', width: '100%', height: '100%' }}&gt;&#10;    &lt;Text style={{ fontSize: 34, fontWeight: 'bold', color: '#2E2620' }}&gt;&#10;      四步上线：从部署到第一笔佣金&#10;    &lt;/Text&gt;&#10;    &lt;Box style={{ width: '100%', height: 1, background: '#EFE4D4', margin: '14px 0 30px 0' }} /&gt;&#10;    &lt;Box style={{ flexDirection: 'row', width: '100%', alignItems: 'stretch', gap: 12 }}&gt;&#10;      &lt;Box style={{ flex: 1, background: '#FFFFFF', borderRadius: 12, padding: 22, flexDirection: 'column', gap: 10, borderWidth: 1, borderColor: '#EFE4D4' }}&gt;&#10;        &lt;Text style={{ fontSize: 30, fontWeight: 'bold', color: '#E8551E', lineHeight: 1 }}&gt;01&lt;/Text&gt;&#10;        &lt;Box style={{ flexDirection: 'row', gap: 8, alignItems: 'center' }}&gt;&#10;          &lt;Text style={{ fontSize: 22, fontWeight: 'bold', color: '#4A2E1C' }}&gt;部署开通&lt;/Text&gt;&#10;          &lt;Box style={{ background: '#F3E2D6', borderRadius: 4, padding: '3px 8px' }}&gt;&#10;            &lt;Text style={{ fontSize: 13, fontWeight: 'bold', color: '#B4551E' }}&gt;1–3 天&lt;/Text&gt;&#10;          &lt;/Box&gt;&#10;        &lt;/Box&gt;&#10;        &lt;Text style={{ fontSize: 16, color: '#5C5147', lineHeight: 1.6 }}&gt;&#10;          系统部署、基础配置，随行付 / 乐刷支付通道开通&#10;        &lt;/Text&gt;&#10;      &lt;/Box&gt;&#10;      &lt;Box style={{ width: 30, flexDirection: 'column', justifyContent: 'center', alignItems: 'center' }}&gt;&#10;        &lt;FAIcon name='arrow-right' style={{ fill: '#E8551E', width: 24, height: 24 }} /&gt;&#10;      &lt;/Box&gt;&#10;      &lt;Box style={{ flex: 1, background: '#FFFFFF', borderRadius: 12, padding: 22, flexDirection: 'column', gap: 10, borderWidth: 1, borderColor: '#EFE4D4' }}&gt;&#10;        &lt;Text style={{ fontSize: 30, fontWeight: 'bold', color: '#E8551E', lineHeight: 1 }}&gt;02&lt;/Text&gt;&#10;        &lt;Box style={{ flexDirection: 'row', gap: 8, alignItems: 'center' }}&gt;&#10;          &lt;Text style={{ fontSize: 22, fontWeight: 'bold', color: '#4A2E1C' }}&gt;场景搭建&lt;/Text&gt;&#10;          &lt;Box style={{ background: '#F3E2D6', borderRadius: 4, padding: '3px 8px' }}&gt;&#10;            &lt;Text style={{ fontSize: 13, fontWeight: 'bold', color: '#B4551E' }}&gt;3–7 天&lt;/Text&gt;&#10;          &lt;/Box&gt;&#10;        &lt;/Box&gt;&#10;        &lt;Text style={{ fontSize: 16, color: '#5C5147', lineHeight: 1.6 }}&gt;&#10;          按经营计划启用插件、DIY 装修门面、配置会员与礼金规则&#10;        &lt;/Text&gt;&#10;      &lt;/Box&gt;&#10;      &lt;Box style={{ width: 30, flexDirection: 'column', justifyContent: 'center', alignItems: 'center' }}&gt;&#10;        &lt;FAIcon name='arrow-right' style={{ fill: '#E8551E', width: 24, height: 24 }} /&gt;&#10;      &lt;/Box&gt;&#10;      &lt;Box style={{ flex: 1, background: '#4A2E1C', borderRadius: 12, padding: 22, flexDirection: 'column', gap: 10 }}&gt;&#10;        &lt;Text style={{ fontSize: 30, fontWeight: 'bold', color: '#FFB899', lineHeight: 1 }}&gt;03&lt;/Text&gt;&#10;        &lt;Box style={{ flexDirection: 'row', gap: 8, alignItems: 'center' }}&gt;&#10;          &lt;Text style={{ fontSize: 22, fontWeight: 'bold', color: '#FFD9C4' }}&gt;冷启动&lt;/Text&gt;&#10;          &lt;Box style={{ background: '#6B4A33', borderRadius: 4, padding: '3px 8px' }}&gt;&#10;            &lt;Text style={{ fontSize: 13, fontWeight: 'bold', color: '#FFD9C4' }}&gt;1–2 周&lt;/Text&gt;&#10;          &lt;/Box&gt;&#10;        &lt;/Box&gt;&#10;        &lt;Text style={{ fontSize: 16, color: '#F5EFE7', lineHeight: 1.6 }}&gt;&#10;          种子用户导入、首批商家入驻，寄件券 / 礼金包首发活动&#10;        &lt;/Text&gt;&#10;      &lt;/Box&gt;&#10;      &lt;Box style={{ width: 30, flexDirection: 'column', justifyContent: 'center', alignItems: 'center' }}&gt;&#10;        &lt;FAIcon name='arrow-right' style={{ fill: '#E8551E', width: 24, height: 24 }} /&gt;&#10;      &lt;/Box&gt;&#10;      &lt;Box style={{ flex: 1, background: '#FFFFFF', borderRadius: 12, padding: 22, flexDirection: 'column', gap: 10, borderWidth: 1, borderColor: '#EFE4D4' }}&gt;&#10;        &lt;Text style={{ fontSize: 30, fontWeight: 'bold', color: '#E8551E', lineHeight: 1 }}&gt;04&lt;/Text&gt;&#10;        &lt;Box style={{ flexDirection: 'row', gap: 8, alignItems: 'center' }}&gt;&#10;          &lt;Text style={{ fontSize: 22, fontWeight: 'bold', color: '#4A2E1C' }}&gt;放量运营&lt;/Text&gt;&#10;          &lt;Box style={{ background: '#F3E2D6', borderRadius: 4, padding: '3px 8px' }}&gt;&#10;            &lt;Text style={{ fontSize: 13, fontWeight: 'bold', color: '#B4551E' }}&gt;持续&lt;/Text&gt;&#10;          &lt;/Box&gt;&#10;        &lt;/Box&gt;&#10;        &lt;Text style={{ fontSize: 16, color: '#5C5147', lineHeight: 1.6 }}&gt;&#10;          推客招募、内容营销铺量，数据中心看板复盘迭代&#10;        &lt;/Text&gt;&#10;      &lt;/Box&gt;&#10;    &lt;/Box&gt;&#10;    &lt;Box style={{ width: '100%', background: '#EFE4D4', borderRadius: 8, padding: '16px 24px', marginTop: 30, flexDirection: 'row', alignItems: 'center', justifyContent: 'space-between' }}&gt;&#10;      &lt;Text style={{ fontSize: 18, color: '#5C5147' }}&gt;&#10;        每一步都有总部陪跑：部署协助 · 搭建指导 · 启动方案 · 月度运营建议&#10;      &lt;/Text&gt;&#10;      &lt;Text style={{ fontSize: 20, fontWeight: 'bold', color: '#E8551E' }}&gt;最快一周，跑出第一笔佣金&lt;/Text&gt;&#10;    &lt;/Box&gt;&#10;    &lt;Box style={{ flexDirection: 'row', alignItems: 'center', justifyContent: 'space-between', marginTop: 24 }}&gt;&#10;      &lt;Box style={{ flexDirection: 'row', gap: 10, alignItems: 'center' }}&gt;&#10;        &lt;Box style={{ width: 24, height: 24, background: '#4A2E1C', borderRadius: 6, justifyContent: 'center', alignItems: 'center' }}&gt;&#10;          &lt;Text style={{ fontSize: 12, color: '#FAF7F2', fontWeight: 'bold' }}&gt;AK&lt;/Text&gt;&#10;        &lt;/Box&gt;&#10;        &lt;Text style={{ fontSize: 14, color: '#8C7F72' }}&gt;爱卡聚合物业家 · www.ikkj.love&lt;/Text&gt;&#10;      &lt;/Box&gt;&#10;      &lt;Text style={{ fontSize: 14, color: '#8C7F72' }}&gt;12&lt;/Text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AF7F2"/>
          </a:solidFill>
          <a:ln/>
        </p:spPr>
        <p:txBody>
          <a:bodyPr/>
          <a:p/>
        </p:txBody>
      </p:sp>
      <p:sp>
        <p:nvSpPr>
          <p:cNvPr id="52" name="" descr="{&quot;isTemplate&quot;:true,&quot;type&quot;:&quot;text&quot;}"/>
          <p:cNvSpPr txBox="1"/>
          <p:nvPr/>
        </p:nvSpPr>
        <p:spPr>
          <a:xfrm rot="0" flipH="0" flipV="0">
            <a:off x="571500" y="571500"/>
            <a:ext cx="110490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2E2620"/>
                </a:solidFill>
                <a:latin typeface="Microsoft YaHei"/>
                <a:ea typeface="Microsoft YaHei"/>
              </a:rPr>
              <a:t>四步上线：从部署到第一笔佣金</a:t>
            </a:r>
            <a:endParaRPr/>
          </a:p>
        </p:txBody>
      </p:sp>
      <p:sp>
        <p:nvSpPr>
          <p:cNvPr id="53" name=""/>
          <p:cNvSpPr/>
          <p:nvPr/>
        </p:nvSpPr>
        <p:spPr>
          <a:xfrm rot="0" flipH="0" flipV="0">
            <a:off x="571500" y="1095375"/>
            <a:ext cx="11049000" cy="9525"/>
          </a:xfrm>
          <a:prstGeom prst="rect">
            <a:avLst/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54" name=""/>
          <p:cNvSpPr/>
          <p:nvPr/>
        </p:nvSpPr>
        <p:spPr>
          <a:xfrm rot="0" flipH="0" flipV="0">
            <a:off x="571500" y="1390650"/>
            <a:ext cx="2381250" cy="209550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FE4D4"/>
            </a:solidFill>
            <a:prstDash val="solid"/>
          </a:ln>
        </p:spPr>
        <p:txBody>
          <a:bodyPr/>
          <a:p/>
        </p:txBody>
      </p:sp>
      <p:sp>
        <p:nvSpPr>
          <p:cNvPr id="55" name="" descr="{&quot;isTemplate&quot;:true,&quot;type&quot;:&quot;text&quot;}"/>
          <p:cNvSpPr txBox="1"/>
          <p:nvPr/>
        </p:nvSpPr>
        <p:spPr>
          <a:xfrm rot="0" flipH="0" flipV="0">
            <a:off x="781050" y="1600200"/>
            <a:ext cx="196215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250" b="1">
                <a:solidFill>
                  <a:srgbClr val="E8551E"/>
                </a:solidFill>
                <a:latin typeface="Microsoft YaHei"/>
                <a:ea typeface="Microsoft YaHei"/>
              </a:rPr>
              <a:t>01</a:t>
            </a:r>
            <a:endParaRPr/>
          </a:p>
        </p:txBody>
      </p:sp>
      <p:sp>
        <p:nvSpPr>
          <p:cNvPr id="56" name="" descr="{&quot;isTemplate&quot;:true,&quot;type&quot;:&quot;text&quot;}"/>
          <p:cNvSpPr txBox="1"/>
          <p:nvPr/>
        </p:nvSpPr>
        <p:spPr>
          <a:xfrm rot="0" flipH="0" flipV="0">
            <a:off x="781050" y="2038350"/>
            <a:ext cx="8382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4A2E1C"/>
                </a:solidFill>
                <a:latin typeface="Microsoft YaHei"/>
                <a:ea typeface="Microsoft YaHei"/>
              </a:rPr>
              <a:t>部署开通</a:t>
            </a:r>
            <a:endParaRPr/>
          </a:p>
        </p:txBody>
      </p:sp>
      <p:sp>
        <p:nvSpPr>
          <p:cNvPr id="57" name=""/>
          <p:cNvSpPr/>
          <p:nvPr/>
        </p:nvSpPr>
        <p:spPr>
          <a:xfrm rot="0" flipH="0" flipV="0">
            <a:off x="1695450" y="2066925"/>
            <a:ext cx="533400" cy="209550"/>
          </a:xfrm>
          <a:prstGeom prst="roundRect">
            <a:avLst>
              <a:gd name="adj" fmla="val 18182"/>
            </a:avLst>
          </a:prstGeom>
          <a:solidFill>
            <a:srgbClr val="F3E2D6"/>
          </a:solidFill>
          <a:ln/>
        </p:spPr>
        <p:txBody>
          <a:bodyPr/>
          <a:p/>
        </p:txBody>
      </p:sp>
      <p:sp>
        <p:nvSpPr>
          <p:cNvPr id="58" name="" descr="{&quot;isTemplate&quot;:true,&quot;type&quot;:&quot;text&quot;}"/>
          <p:cNvSpPr txBox="1"/>
          <p:nvPr/>
        </p:nvSpPr>
        <p:spPr>
          <a:xfrm rot="0" flipH="0" flipV="0">
            <a:off x="1771650" y="20955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B4551E"/>
                </a:solidFill>
                <a:latin typeface="Microsoft YaHei"/>
                <a:ea typeface="Microsoft YaHei"/>
              </a:rPr>
              <a:t xml:space="preserve">1–3 </a:t>
            </a:r>
            <a:r>
              <a:rPr lang="zh-CN" sz="975" b="1">
                <a:solidFill>
                  <a:srgbClr val="B4551E"/>
                </a:solidFill>
                <a:latin typeface="Microsoft YaHei"/>
                <a:ea typeface="Microsoft YaHei"/>
              </a:rPr>
              <a:t>天</a:t>
            </a:r>
            <a:endParaRPr/>
          </a:p>
        </p:txBody>
      </p:sp>
      <p:sp>
        <p:nvSpPr>
          <p:cNvPr id="59" name="" descr="{&quot;isTemplate&quot;:true,&quot;type&quot;:&quot;text&quot;}"/>
          <p:cNvSpPr txBox="1"/>
          <p:nvPr/>
        </p:nvSpPr>
        <p:spPr>
          <a:xfrm rot="0" flipH="0" flipV="0">
            <a:off x="781050" y="2390775"/>
            <a:ext cx="1962150" cy="5905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00">
                <a:solidFill>
                  <a:srgbClr val="5C5147"/>
                </a:solidFill>
                <a:latin typeface="Microsoft YaHei"/>
                <a:ea typeface="Microsoft YaHei"/>
              </a:rPr>
              <a:t>系统部署、基础配置，随行付</a:t>
            </a:r>
            <a:r>
              <a:rPr lang="en-US" sz="1200">
                <a:solidFill>
                  <a:srgbClr val="5C5147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200">
                <a:solidFill>
                  <a:srgbClr val="5C5147"/>
                </a:solidFill>
                <a:latin typeface="Microsoft YaHei"/>
                <a:ea typeface="Microsoft YaHei"/>
              </a:rPr>
              <a:t>乐刷支付通道开通</a:t>
            </a:r>
            <a:endParaRPr/>
          </a:p>
        </p:txBody>
      </p:sp>
      <p:pic>
        <p:nvPicPr>
          <p:cNvPr id="60" name="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3095625" y="2324100"/>
            <a:ext cx="228600" cy="228600"/>
          </a:xfrm>
          <a:prstGeom prst="rect">
            <a:avLst/>
          </a:prstGeom>
          <a:ln/>
        </p:spPr>
      </p:pic>
      <p:sp>
        <p:nvSpPr>
          <p:cNvPr id="61" name=""/>
          <p:cNvSpPr/>
          <p:nvPr/>
        </p:nvSpPr>
        <p:spPr>
          <a:xfrm rot="0" flipH="0" flipV="0">
            <a:off x="3467100" y="1390650"/>
            <a:ext cx="2371725" cy="209550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FE4D4"/>
            </a:solidFill>
            <a:prstDash val="solid"/>
          </a:ln>
        </p:spPr>
        <p:txBody>
          <a:bodyPr/>
          <a:p/>
        </p:txBody>
      </p:sp>
      <p:sp>
        <p:nvSpPr>
          <p:cNvPr id="62" name="" descr="{&quot;isTemplate&quot;:true,&quot;type&quot;:&quot;text&quot;}"/>
          <p:cNvSpPr txBox="1"/>
          <p:nvPr/>
        </p:nvSpPr>
        <p:spPr>
          <a:xfrm rot="0" flipH="0" flipV="0">
            <a:off x="3676650" y="1600200"/>
            <a:ext cx="1952625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250" b="1">
                <a:solidFill>
                  <a:srgbClr val="E8551E"/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63" name="" descr="{&quot;isTemplate&quot;:true,&quot;type&quot;:&quot;text&quot;}"/>
          <p:cNvSpPr txBox="1"/>
          <p:nvPr/>
        </p:nvSpPr>
        <p:spPr>
          <a:xfrm rot="0" flipH="0" flipV="0">
            <a:off x="3676650" y="2038350"/>
            <a:ext cx="8382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4A2E1C"/>
                </a:solidFill>
                <a:latin typeface="Microsoft YaHei"/>
                <a:ea typeface="Microsoft YaHei"/>
              </a:rPr>
              <a:t>场景搭建</a:t>
            </a:r>
            <a:endParaRPr/>
          </a:p>
        </p:txBody>
      </p:sp>
      <p:sp>
        <p:nvSpPr>
          <p:cNvPr id="64" name=""/>
          <p:cNvSpPr/>
          <p:nvPr/>
        </p:nvSpPr>
        <p:spPr>
          <a:xfrm rot="0" flipH="0" flipV="0">
            <a:off x="4591050" y="2066925"/>
            <a:ext cx="533400" cy="209550"/>
          </a:xfrm>
          <a:prstGeom prst="roundRect">
            <a:avLst>
              <a:gd name="adj" fmla="val 18182"/>
            </a:avLst>
          </a:prstGeom>
          <a:solidFill>
            <a:srgbClr val="F3E2D6"/>
          </a:solidFill>
          <a:ln/>
        </p:spPr>
        <p:txBody>
          <a:bodyPr/>
          <a:p/>
        </p:txBody>
      </p:sp>
      <p:sp>
        <p:nvSpPr>
          <p:cNvPr id="65" name="" descr="{&quot;isTemplate&quot;:true,&quot;type&quot;:&quot;text&quot;}"/>
          <p:cNvSpPr txBox="1"/>
          <p:nvPr/>
        </p:nvSpPr>
        <p:spPr>
          <a:xfrm rot="0" flipH="0" flipV="0">
            <a:off x="4667250" y="20955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B4551E"/>
                </a:solidFill>
                <a:latin typeface="Microsoft YaHei"/>
                <a:ea typeface="Microsoft YaHei"/>
              </a:rPr>
              <a:t xml:space="preserve">3–7 </a:t>
            </a:r>
            <a:r>
              <a:rPr lang="zh-CN" sz="975" b="1">
                <a:solidFill>
                  <a:srgbClr val="B4551E"/>
                </a:solidFill>
                <a:latin typeface="Microsoft YaHei"/>
                <a:ea typeface="Microsoft YaHei"/>
              </a:rPr>
              <a:t>天</a:t>
            </a:r>
            <a:endParaRPr/>
          </a:p>
        </p:txBody>
      </p:sp>
      <p:sp>
        <p:nvSpPr>
          <p:cNvPr id="66" name="" descr="{&quot;isTemplate&quot;:true,&quot;type&quot;:&quot;text&quot;}"/>
          <p:cNvSpPr txBox="1"/>
          <p:nvPr/>
        </p:nvSpPr>
        <p:spPr>
          <a:xfrm rot="0" flipH="0" flipV="0">
            <a:off x="3676650" y="2390775"/>
            <a:ext cx="1952625" cy="885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00">
                <a:solidFill>
                  <a:srgbClr val="5C5147"/>
                </a:solidFill>
                <a:latin typeface="Microsoft YaHei"/>
                <a:ea typeface="Microsoft YaHei"/>
              </a:rPr>
              <a:t>按经营计划启用插件、</a:t>
            </a:r>
            <a:r>
              <a:rPr lang="en-US" sz="1200">
                <a:solidFill>
                  <a:srgbClr val="5C5147"/>
                </a:solidFill>
                <a:latin typeface="Microsoft YaHei"/>
                <a:ea typeface="Microsoft YaHei"/>
              </a:rPr>
              <a:t xml:space="preserve">DIY </a:t>
            </a:r>
            <a:r>
              <a:rPr lang="zh-CN" sz="1200">
                <a:solidFill>
                  <a:srgbClr val="5C5147"/>
                </a:solidFill>
                <a:latin typeface="Microsoft YaHei"/>
                <a:ea typeface="Microsoft YaHei"/>
              </a:rPr>
              <a:t>装修门面、配置会员与礼金规则</a:t>
            </a:r>
            <a:endParaRPr/>
          </a:p>
        </p:txBody>
      </p:sp>
      <p:pic>
        <p:nvPicPr>
          <p:cNvPr id="67" name="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5981700" y="2324100"/>
            <a:ext cx="228600" cy="228600"/>
          </a:xfrm>
          <a:prstGeom prst="rect">
            <a:avLst/>
          </a:prstGeom>
          <a:ln/>
        </p:spPr>
      </p:pic>
      <p:sp>
        <p:nvSpPr>
          <p:cNvPr id="68" name=""/>
          <p:cNvSpPr/>
          <p:nvPr/>
        </p:nvSpPr>
        <p:spPr>
          <a:xfrm rot="0" flipH="0" flipV="0">
            <a:off x="6353175" y="1390650"/>
            <a:ext cx="2381250" cy="2095500"/>
          </a:xfrm>
          <a:prstGeom prst="roundRect">
            <a:avLst>
              <a:gd name="adj" fmla="val 5455"/>
            </a:avLst>
          </a:prstGeom>
          <a:solidFill>
            <a:srgbClr val="4A2E1C"/>
          </a:solidFill>
          <a:ln/>
        </p:spPr>
        <p:txBody>
          <a:bodyPr/>
          <a:p/>
        </p:txBody>
      </p:sp>
      <p:sp>
        <p:nvSpPr>
          <p:cNvPr id="69" name="" descr="{&quot;isTemplate&quot;:true,&quot;type&quot;:&quot;text&quot;}"/>
          <p:cNvSpPr txBox="1"/>
          <p:nvPr/>
        </p:nvSpPr>
        <p:spPr>
          <a:xfrm rot="0" flipH="0" flipV="0">
            <a:off x="6562725" y="1600200"/>
            <a:ext cx="196215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250" b="1">
                <a:solidFill>
                  <a:srgbClr val="FFB899"/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70" name="" descr="{&quot;isTemplate&quot;:true,&quot;type&quot;:&quot;text&quot;}"/>
          <p:cNvSpPr txBox="1"/>
          <p:nvPr/>
        </p:nvSpPr>
        <p:spPr>
          <a:xfrm rot="0" flipH="0" flipV="0">
            <a:off x="6562725" y="2038350"/>
            <a:ext cx="6286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FFD9C4"/>
                </a:solidFill>
                <a:latin typeface="Microsoft YaHei"/>
                <a:ea typeface="Microsoft YaHei"/>
              </a:rPr>
              <a:t>冷启动</a:t>
            </a:r>
            <a:endParaRPr/>
          </a:p>
        </p:txBody>
      </p:sp>
      <p:sp>
        <p:nvSpPr>
          <p:cNvPr id="71" name=""/>
          <p:cNvSpPr/>
          <p:nvPr/>
        </p:nvSpPr>
        <p:spPr>
          <a:xfrm rot="0" flipH="0" flipV="0">
            <a:off x="7267575" y="2066925"/>
            <a:ext cx="533400" cy="209550"/>
          </a:xfrm>
          <a:prstGeom prst="roundRect">
            <a:avLst>
              <a:gd name="adj" fmla="val 18182"/>
            </a:avLst>
          </a:prstGeom>
          <a:solidFill>
            <a:srgbClr val="6B4A33"/>
          </a:solidFill>
          <a:ln/>
        </p:spPr>
        <p:txBody>
          <a:bodyPr/>
          <a:p/>
        </p:txBody>
      </p:sp>
      <p:sp>
        <p:nvSpPr>
          <p:cNvPr id="72" name="" descr="{&quot;isTemplate&quot;:true,&quot;type&quot;:&quot;text&quot;}"/>
          <p:cNvSpPr txBox="1"/>
          <p:nvPr/>
        </p:nvSpPr>
        <p:spPr>
          <a:xfrm rot="0" flipH="0" flipV="0">
            <a:off x="7343775" y="20955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FD9C4"/>
                </a:solidFill>
                <a:latin typeface="Microsoft YaHei"/>
                <a:ea typeface="Microsoft YaHei"/>
              </a:rPr>
              <a:t xml:space="preserve">1–2 </a:t>
            </a:r>
            <a:r>
              <a:rPr lang="zh-CN" sz="975" b="1">
                <a:solidFill>
                  <a:srgbClr val="FFD9C4"/>
                </a:solidFill>
                <a:latin typeface="Microsoft YaHei"/>
                <a:ea typeface="Microsoft YaHei"/>
              </a:rPr>
              <a:t>周</a:t>
            </a:r>
            <a:endParaRPr/>
          </a:p>
        </p:txBody>
      </p:sp>
      <p:sp>
        <p:nvSpPr>
          <p:cNvPr id="73" name="" descr="{&quot;isTemplate&quot;:true,&quot;type&quot;:&quot;text&quot;}"/>
          <p:cNvSpPr txBox="1"/>
          <p:nvPr/>
        </p:nvSpPr>
        <p:spPr>
          <a:xfrm rot="0" flipH="0" flipV="0">
            <a:off x="6562725" y="2390775"/>
            <a:ext cx="1962150" cy="885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00">
                <a:solidFill>
                  <a:srgbClr val="F5EFE7"/>
                </a:solidFill>
                <a:latin typeface="Microsoft YaHei"/>
                <a:ea typeface="Microsoft YaHei"/>
              </a:rPr>
              <a:t>种子用户导入、首批商家入驻，寄件券</a:t>
            </a:r>
            <a:r>
              <a:rPr lang="en-US" sz="1200">
                <a:solidFill>
                  <a:srgbClr val="F5EFE7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200">
                <a:solidFill>
                  <a:srgbClr val="F5EFE7"/>
                </a:solidFill>
                <a:latin typeface="Microsoft YaHei"/>
                <a:ea typeface="Microsoft YaHei"/>
              </a:rPr>
              <a:t>礼金包首发活动</a:t>
            </a:r>
            <a:endParaRPr/>
          </a:p>
        </p:txBody>
      </p:sp>
      <p:pic>
        <p:nvPicPr>
          <p:cNvPr id="74" name="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877300" y="2324100"/>
            <a:ext cx="228600" cy="228600"/>
          </a:xfrm>
          <a:prstGeom prst="rect">
            <a:avLst/>
          </a:prstGeom>
          <a:ln/>
        </p:spPr>
      </p:pic>
      <p:sp>
        <p:nvSpPr>
          <p:cNvPr id="75" name=""/>
          <p:cNvSpPr/>
          <p:nvPr/>
        </p:nvSpPr>
        <p:spPr>
          <a:xfrm rot="0" flipH="0" flipV="0">
            <a:off x="9248775" y="1390650"/>
            <a:ext cx="2371725" cy="209550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FE4D4"/>
            </a:solidFill>
            <a:prstDash val="solid"/>
          </a:ln>
        </p:spPr>
        <p:txBody>
          <a:bodyPr/>
          <a:p/>
        </p:txBody>
      </p:sp>
      <p:sp>
        <p:nvSpPr>
          <p:cNvPr id="76" name="" descr="{&quot;isTemplate&quot;:true,&quot;type&quot;:&quot;text&quot;}"/>
          <p:cNvSpPr txBox="1"/>
          <p:nvPr/>
        </p:nvSpPr>
        <p:spPr>
          <a:xfrm rot="0" flipH="0" flipV="0">
            <a:off x="9458325" y="1600200"/>
            <a:ext cx="1952625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250" b="1">
                <a:solidFill>
                  <a:srgbClr val="E8551E"/>
                </a:solidFill>
                <a:latin typeface="Microsoft YaHei"/>
                <a:ea typeface="Microsoft YaHei"/>
              </a:rPr>
              <a:t>04</a:t>
            </a:r>
            <a:endParaRPr/>
          </a:p>
        </p:txBody>
      </p:sp>
      <p:sp>
        <p:nvSpPr>
          <p:cNvPr id="77" name="" descr="{&quot;isTemplate&quot;:true,&quot;type&quot;:&quot;text&quot;}"/>
          <p:cNvSpPr txBox="1"/>
          <p:nvPr/>
        </p:nvSpPr>
        <p:spPr>
          <a:xfrm rot="0" flipH="0" flipV="0">
            <a:off x="9458325" y="2038350"/>
            <a:ext cx="8382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4A2E1C"/>
                </a:solidFill>
                <a:latin typeface="Microsoft YaHei"/>
                <a:ea typeface="Microsoft YaHei"/>
              </a:rPr>
              <a:t>放量运营</a:t>
            </a:r>
            <a:endParaRPr/>
          </a:p>
        </p:txBody>
      </p:sp>
      <p:sp>
        <p:nvSpPr>
          <p:cNvPr id="78" name=""/>
          <p:cNvSpPr/>
          <p:nvPr/>
        </p:nvSpPr>
        <p:spPr>
          <a:xfrm rot="0" flipH="0" flipV="0">
            <a:off x="10372725" y="2066925"/>
            <a:ext cx="400050" cy="209550"/>
          </a:xfrm>
          <a:prstGeom prst="roundRect">
            <a:avLst>
              <a:gd name="adj" fmla="val 18182"/>
            </a:avLst>
          </a:prstGeom>
          <a:solidFill>
            <a:srgbClr val="F3E2D6"/>
          </a:solidFill>
          <a:ln/>
        </p:spPr>
        <p:txBody>
          <a:bodyPr/>
          <a:p/>
        </p:txBody>
      </p:sp>
      <p:sp>
        <p:nvSpPr>
          <p:cNvPr id="79" name="" descr="{&quot;isTemplate&quot;:true,&quot;type&quot;:&quot;text&quot;}"/>
          <p:cNvSpPr txBox="1"/>
          <p:nvPr/>
        </p:nvSpPr>
        <p:spPr>
          <a:xfrm rot="0" flipH="0" flipV="0">
            <a:off x="10448925" y="2095500"/>
            <a:ext cx="2476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B4551E"/>
                </a:solidFill>
                <a:latin typeface="Microsoft YaHei"/>
                <a:ea typeface="Microsoft YaHei"/>
              </a:rPr>
              <a:t>持续</a:t>
            </a:r>
            <a:endParaRPr/>
          </a:p>
        </p:txBody>
      </p:sp>
      <p:sp>
        <p:nvSpPr>
          <p:cNvPr id="80" name="" descr="{&quot;isTemplate&quot;:true,&quot;type&quot;:&quot;text&quot;}"/>
          <p:cNvSpPr txBox="1"/>
          <p:nvPr/>
        </p:nvSpPr>
        <p:spPr>
          <a:xfrm rot="0" flipH="0" flipV="0">
            <a:off x="9458325" y="2390775"/>
            <a:ext cx="1952625" cy="5905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00">
                <a:solidFill>
                  <a:srgbClr val="5C5147"/>
                </a:solidFill>
                <a:latin typeface="Microsoft YaHei"/>
                <a:ea typeface="Microsoft YaHei"/>
              </a:rPr>
              <a:t>推客招募、内容营销铺量，数据中心看板复盘迭代</a:t>
            </a:r>
            <a:endParaRPr/>
          </a:p>
        </p:txBody>
      </p:sp>
      <p:sp>
        <p:nvSpPr>
          <p:cNvPr id="81" name=""/>
          <p:cNvSpPr/>
          <p:nvPr/>
        </p:nvSpPr>
        <p:spPr>
          <a:xfrm rot="0" flipH="0" flipV="0">
            <a:off x="571500" y="3771900"/>
            <a:ext cx="11049000" cy="533400"/>
          </a:xfrm>
          <a:prstGeom prst="roundRect">
            <a:avLst>
              <a:gd name="adj" fmla="val 14286"/>
            </a:avLst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82" name="" descr="{&quot;isTemplate&quot;:true,&quot;type&quot;:&quot;text&quot;}"/>
          <p:cNvSpPr txBox="1"/>
          <p:nvPr/>
        </p:nvSpPr>
        <p:spPr>
          <a:xfrm rot="0" flipH="0" flipV="0">
            <a:off x="800100" y="3933825"/>
            <a:ext cx="52292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5C5147"/>
                </a:solidFill>
                <a:latin typeface="Microsoft YaHei"/>
                <a:ea typeface="Microsoft YaHei"/>
              </a:rPr>
              <a:t>每一步都有总部陪跑：部署协助</a:t>
            </a:r>
            <a:r>
              <a:rPr lang="en-US" sz="1350">
                <a:solidFill>
                  <a:srgbClr val="5C5147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350">
                <a:solidFill>
                  <a:srgbClr val="5C5147"/>
                </a:solidFill>
                <a:latin typeface="Microsoft YaHei"/>
                <a:ea typeface="Microsoft YaHei"/>
              </a:rPr>
              <a:t>搭建指导</a:t>
            </a:r>
            <a:r>
              <a:rPr lang="en-US" sz="1350">
                <a:solidFill>
                  <a:srgbClr val="5C5147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350">
                <a:solidFill>
                  <a:srgbClr val="5C5147"/>
                </a:solidFill>
                <a:latin typeface="Microsoft YaHei"/>
                <a:ea typeface="Microsoft YaHei"/>
              </a:rPr>
              <a:t>启动方案</a:t>
            </a:r>
            <a:r>
              <a:rPr lang="en-US" sz="1350">
                <a:solidFill>
                  <a:srgbClr val="5C5147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350">
                <a:solidFill>
                  <a:srgbClr val="5C5147"/>
                </a:solidFill>
                <a:latin typeface="Microsoft YaHei"/>
                <a:ea typeface="Microsoft YaHei"/>
              </a:rPr>
              <a:t>月度运营建议</a:t>
            </a:r>
            <a:endParaRPr/>
          </a:p>
        </p:txBody>
      </p:sp>
      <p:sp>
        <p:nvSpPr>
          <p:cNvPr id="83" name="" descr="{&quot;isTemplate&quot;:true,&quot;type&quot;:&quot;text&quot;}"/>
          <p:cNvSpPr txBox="1"/>
          <p:nvPr/>
        </p:nvSpPr>
        <p:spPr>
          <a:xfrm rot="0" flipH="0" flipV="0">
            <a:off x="9105900" y="3924300"/>
            <a:ext cx="22860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E8551E"/>
                </a:solidFill>
                <a:latin typeface="Microsoft YaHei"/>
                <a:ea typeface="Microsoft YaHei"/>
              </a:rPr>
              <a:t>最快一周，跑出第一笔佣金</a:t>
            </a:r>
            <a:endParaRPr/>
          </a:p>
        </p:txBody>
      </p:sp>
      <p:sp>
        <p:nvSpPr>
          <p:cNvPr id="84" name=""/>
          <p:cNvSpPr/>
          <p:nvPr/>
        </p:nvSpPr>
        <p:spPr>
          <a:xfrm rot="0" flipH="0" flipV="0">
            <a:off x="571500" y="4533900"/>
            <a:ext cx="228600" cy="228600"/>
          </a:xfrm>
          <a:prstGeom prst="roundRect">
            <a:avLst>
              <a:gd name="adj" fmla="val 25000"/>
            </a:avLst>
          </a:prstGeom>
          <a:solidFill>
            <a:srgbClr val="4A2E1C"/>
          </a:solidFill>
          <a:ln/>
        </p:spPr>
        <p:txBody>
          <a:bodyPr/>
          <a:p/>
        </p:txBody>
      </p:sp>
      <p:sp>
        <p:nvSpPr>
          <p:cNvPr id="85" name="" descr="{&quot;isTemplate&quot;:true,&quot;type&quot;:&quot;text&quot;}"/>
          <p:cNvSpPr txBox="1"/>
          <p:nvPr/>
        </p:nvSpPr>
        <p:spPr>
          <a:xfrm rot="0" flipH="0" flipV="0">
            <a:off x="600075" y="4581525"/>
            <a:ext cx="17145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AF7F2"/>
                </a:solidFill>
                <a:latin typeface="Microsoft YaHei"/>
                <a:ea typeface="Microsoft YaHei"/>
              </a:rPr>
              <a:t>AK</a:t>
            </a:r>
            <a:endParaRPr/>
          </a:p>
        </p:txBody>
      </p:sp>
      <p:sp>
        <p:nvSpPr>
          <p:cNvPr id="86" name="" descr="{&quot;isTemplate&quot;:true,&quot;type&quot;:&quot;text&quot;}"/>
          <p:cNvSpPr txBox="1"/>
          <p:nvPr/>
        </p:nvSpPr>
        <p:spPr>
          <a:xfrm rot="0" flipH="0" flipV="0">
            <a:off x="895350" y="4572000"/>
            <a:ext cx="19050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爱卡聚合物业家</a:t>
            </a: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www.ikkj.love</a:t>
            </a:r>
            <a:endParaRPr/>
          </a:p>
        </p:txBody>
      </p:sp>
      <p:sp>
        <p:nvSpPr>
          <p:cNvPr id="87" name="" descr="{&quot;isTemplate&quot;:true,&quot;type&quot;:&quot;text&quot;}"/>
          <p:cNvSpPr txBox="1"/>
          <p:nvPr/>
        </p:nvSpPr>
        <p:spPr>
          <a:xfrm rot="0" flipH="0" flipV="0">
            <a:off x="11458575" y="4572000"/>
            <a:ext cx="161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>12</a:t>
            </a:r>
            <a:endParaRPr/>
          </a:p>
        </p:txBody>
      </p:sp>
    </p:spTree>
  </p:cSld>
</p:sld>
</file>

<file path=ppt/slides/slide13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88" name="" descr="&lt;Slide style={{ width: '1280px', height: '720px', background: '#FAF7F2', padding: '60px 60px 60px 60px' }}&gt;&#10;  &lt;Box style={{ flexDirection: 'column', width: '100%', height: '100%' }}&gt;&#10;    &lt;Text style={{ fontSize: 34, fontWeight: 'bold', color: '#2E2620' }}&gt;&#10;      合作模式与总部支持&#10;    &lt;/Text&gt;&#10;    &lt;Box style={{ width: '100%', height: 1, background: '#EFE4D4', margin: '14px 0 26px 0' }} /&gt;&#10;    &lt;Box style={{ flexDirection: 'row', width: '100%', gap: 24 }}&gt;&#10;      &lt;Box style={{ width: 620, background: '#4A2E1C', borderRadius: 12, padding: 28, flexDirection: 'column', gap: 14 }}&gt;&#10;        &lt;Text style={{ fontSize: 26, fontWeight: 'bold', color: '#FFD9C4' }}&gt;买断版 &lt;Text style={{ fontSize: 16, color: '#FFB899' }}&gt;主推&lt;/Text&gt;&lt;/Text&gt;&#10;        &lt;Box style={{ flexDirection: 'row', gap: 12, alignItems: 'flex-start' }}&gt;&#10;          &lt;FAIcon name='check-circle' style={{ fill: '#FFB899', width: 20, height: 20, marginTop: 3 }} /&gt;&#10;          &lt;Text style={{ fontSize: 17, color: '#F5EFE7', lineHeight: 1.55 }}&gt;系统一次性买断，50+ 插件全部开放&lt;/Text&gt;&#10;        &lt;/Box&gt;&#10;        &lt;Box style={{ flexDirection: 'row', gap: 12, alignItems: 'flex-start' }}&gt;&#10;          &lt;FAIcon name='check-circle' style={{ fill: '#FFB899', width: 20, height: 20, marginTop: 3 }} /&gt;&#10;          &lt;Text style={{ fontSize: 17, color: '#F5EFE7', lineHeight: 1.55 }}&gt;独立部署、数据自持，经营资产在自己手里&lt;/Text&gt;&#10;        &lt;/Box&gt;&#10;        &lt;Box style={{ flexDirection: 'row', gap: 12, alignItems: 'flex-start' }}&gt;&#10;          &lt;FAIcon name='check-circle' style={{ fill: '#FFB899', width: 20, height: 20, marginTop: 3 }} /&gt;&#10;          &lt;Text style={{ fontSize: 17, color: '#F5EFE7', lineHeight: 1.55 }}&gt;适合物业公司、县域平台商、长期经营者&lt;/Text&gt;&#10;        &lt;/Box&gt;&#10;      &lt;/Box&gt;&#10;      &lt;Box style={{ flex: 1, background: '#FFFFFF', borderRadius: 12, padding: 28, flexDirection: 'column', gap: 14, borderWidth: 1, borderColor: '#EFE4D4' }}&gt;&#10;        &lt;Text style={{ fontSize: 26, fontWeight: 'bold', color: '#4A2E1C' }}&gt;定制合作&lt;/Text&gt;&#10;        &lt;Text style={{ fontSize: 17, color: '#5C5147', lineHeight: 1.55 }}&gt;&#10;          按需增购插件、聚合 API 对接、私有化部署需求，适合有二次开发能力、想把平台深度融入自有业务的团队。&#10;        &lt;/Text&gt;&#10;        &lt;Text style={{ fontSize: 14, color: '#8C7F72', lineHeight: 1.5 }}&gt;&#10;          具体价格与区域政策，请联系商务获取最新方案&#10;        &lt;/Text&gt;&#10;      &lt;/Box&gt;&#10;    &lt;/Box&gt;&#10;    &lt;Text style={{ fontSize: 20, fontWeight: 'bold', color: '#4A2E1C', marginTop: 28 }}&gt;&#10;      总部五大支持，陪跑到底&#10;    &lt;/Text&gt;&#10;    &lt;Box style={{ flexDirection: 'row', width: '100%', gap: 16, marginTop: 16 }}&gt;&#10;      &lt;Box style={{ flex: 1, background: '#EFE4D4', borderRadius: 10, padding: 16, flexDirection: 'column', gap: 8, alignItems: 'center' }}&gt;&#10;        &lt;FAIcon name='cog' style={{ fill: '#4A2E1C', width: 26, height: 26 }} /&gt;&#10;        &lt;Text style={{ fontSize: 16, fontWeight: 'bold', color: '#4A2E1C' }}&gt;技术支持&lt;/Text&gt;&#10;        &lt;Text style={{ fontSize: 13, color: '#8C7F72', textAlign: 'center' }}&gt;部署·升级·7×12 响应&lt;/Text&gt;&#10;      &lt;/Box&gt;&#10;      &lt;Box style={{ flex: 1, background: '#EFE4D4', borderRadius: 10, padding: 16, flexDirection: 'column', gap: 8, alignItems: 'center' }}&gt;&#10;        &lt;FAIcon name='chart-line' style={{ fill: '#4A2E1C', width: 26, height: 26 }} /&gt;&#10;        &lt;Text style={{ fontSize: 16, fontWeight: 'bold', color: '#4A2E1C' }}&gt;运营支持&lt;/Text&gt;&#10;        &lt;Text style={{ fontSize: 13, color: '#8C7F72', textAlign: 'center' }}&gt;冷启动方案·素材包·月度建议&lt;/Text&gt;&#10;      &lt;/Box&gt;&#10;      &lt;Box style={{ flex: 1, background: '#EFE4D4', borderRadius: 10, padding: 16, flexDirection: 'column', gap: 8, alignItems: 'center' }}&gt;&#10;        &lt;FAIcon name='users' style={{ fill: '#4A2E1C', width: 26, height: 26 }} /&gt;&#10;        &lt;Text style={{ fontSize: 16, fontWeight: 'bold', color: '#4A2E1C' }}&gt;培训支持&lt;/Text&gt;&#10;        &lt;Text style={{ fontSize: 13, color: '#8C7F72', textAlign: 'center' }}&gt;后台操作·推广打法·代理体系&lt;/Text&gt;&#10;      &lt;/Box&gt;&#10;      &lt;Box style={{ flex: 1, background: '#EFE4D4', borderRadius: 10, padding: 16, flexDirection: 'column', gap: 8, alignItems: 'center' }}&gt;&#10;        &lt;FAIcon name='file' style={{ fill: '#4A2E1C', width: 26, height: 26 }} /&gt;&#10;        &lt;Text style={{ fontSize: 16, fontWeight: 'bold', color: '#4A2E1C' }}&gt;物料支持&lt;/Text&gt;&#10;        &lt;Text style={{ fontSize: 13, color: '#8C7F72', textAlign: 'center' }}&gt;海报模板·发圈素材·单页源件&lt;/Text&gt;&#10;      &lt;/Box&gt;&#10;      &lt;Box style={{ flex: 1, background: '#F3E2D6', borderRadius: 10, padding: 16, flexDirection: 'column', gap: 8, alignItems: 'center' }}&gt;&#10;        &lt;FAIcon name='rocket' style={{ fill: '#E8551E', width: 26, height: 26 }} /&gt;&#10;        &lt;Text style={{ fontSize: 16, fontWeight: 'bold', color: '#B4551E' }}&gt;新品优先&lt;/Text&gt;&#10;        &lt;Text style={{ fontSize: 13, color: '#8C7F72', textAlign: 'center' }}&gt;新插件上线，合作伙伴先体验&lt;/Text&gt;&#10;      &lt;/Box&gt;&#10;    &lt;/Box&gt;&#10;    &lt;Box style={{ flexDirection: 'row', alignItems: 'center', justifyContent: 'space-between', marginTop: 24 }}&gt;&#10;      &lt;Box style={{ flexDirection: 'row', gap: 10, alignItems: 'center' }}&gt;&#10;        &lt;Box style={{ width: 24, height: 24, background: '#4A2E1C', borderRadius: 6, justifyContent: 'center', alignItems: 'center' }}&gt;&#10;          &lt;Text style={{ fontSize: 12, color: '#FAF7F2', fontWeight: 'bold' }}&gt;AK&lt;/Text&gt;&#10;        &lt;/Box&gt;&#10;        &lt;Text style={{ fontSize: 14, color: '#8C7F72' }}&gt;爱卡聚合物业家 · www.ikkj.love&lt;/Text&gt;&#10;      &lt;/Box&gt;&#10;      &lt;Text style={{ fontSize: 14, color: '#8C7F72' }}&gt;13&lt;/Text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AF7F2"/>
          </a:solidFill>
          <a:ln/>
        </p:spPr>
        <p:txBody>
          <a:bodyPr/>
          <a:p/>
        </p:txBody>
      </p:sp>
      <p:sp>
        <p:nvSpPr>
          <p:cNvPr id="90" name="" descr="{&quot;isTemplate&quot;:true,&quot;type&quot;:&quot;text&quot;}"/>
          <p:cNvSpPr txBox="1"/>
          <p:nvPr/>
        </p:nvSpPr>
        <p:spPr>
          <a:xfrm rot="0" flipH="0" flipV="0">
            <a:off x="571500" y="571500"/>
            <a:ext cx="110490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2E2620"/>
                </a:solidFill>
                <a:latin typeface="Microsoft YaHei"/>
                <a:ea typeface="Microsoft YaHei"/>
              </a:rPr>
              <a:t>合作模式与总部支持</a:t>
            </a:r>
            <a:endParaRPr/>
          </a:p>
        </p:txBody>
      </p:sp>
      <p:sp>
        <p:nvSpPr>
          <p:cNvPr id="91" name=""/>
          <p:cNvSpPr/>
          <p:nvPr/>
        </p:nvSpPr>
        <p:spPr>
          <a:xfrm rot="0" flipH="0" flipV="0">
            <a:off x="571500" y="1095375"/>
            <a:ext cx="11049000" cy="9525"/>
          </a:xfrm>
          <a:prstGeom prst="rect">
            <a:avLst/>
          </a:prstGeom>
          <a:solidFill>
            <a:srgbClr val="EFE4D4"/>
          </a:solidFill>
          <a:ln/>
        </p:spPr>
        <p:txBody>
          <a:bodyPr/>
          <a:p/>
        </p:txBody>
      </p:sp>
      <p:sp>
        <p:nvSpPr>
          <p:cNvPr id="92" name=""/>
          <p:cNvSpPr/>
          <p:nvPr/>
        </p:nvSpPr>
        <p:spPr>
          <a:xfrm rot="0" flipH="0" flipV="0">
            <a:off x="571500" y="1352550"/>
            <a:ext cx="5905500" cy="2152650"/>
          </a:xfrm>
          <a:prstGeom prst="roundRect">
            <a:avLst>
              <a:gd name="adj" fmla="val 5310"/>
            </a:avLst>
          </a:prstGeom>
          <a:solidFill>
            <a:srgbClr val="4A2E1C"/>
          </a:solidFill>
          <a:ln/>
        </p:spPr>
        <p:txBody>
          <a:bodyPr/>
          <a:p/>
        </p:txBody>
      </p:sp>
      <p:sp>
        <p:nvSpPr>
          <p:cNvPr id="93" name="" descr="{&quot;isTemplate&quot;:true,&quot;type&quot;:&quot;text&quot;}"/>
          <p:cNvSpPr txBox="1"/>
          <p:nvPr/>
        </p:nvSpPr>
        <p:spPr>
          <a:xfrm rot="0" flipH="0" flipV="0">
            <a:off x="838200" y="1619250"/>
            <a:ext cx="53721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FFD9C4"/>
                </a:solidFill>
                <a:latin typeface="Microsoft YaHei"/>
                <a:ea typeface="Microsoft YaHei"/>
              </a:rPr>
              <a:t>买断版</a:t>
            </a:r>
            <a:r>
              <a:rPr lang="en-US" sz="1950" b="1">
                <a:solidFill>
                  <a:srgbClr val="FFD9C4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1950" b="1">
                <a:solidFill>
                  <a:srgbClr val="FFD9C4"/>
                </a:solidFill>
                <a:latin typeface="Microsoft YaHei"/>
                <a:ea typeface="Microsoft YaHei"/>
              </a:rPr>
              <a:t>主推</a:t>
            </a:r>
            <a:endParaRPr/>
          </a:p>
        </p:txBody>
      </p:sp>
      <p:pic>
        <p:nvPicPr>
          <p:cNvPr id="94" name="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38200" y="2085975"/>
            <a:ext cx="190500" cy="190500"/>
          </a:xfrm>
          <a:prstGeom prst="rect">
            <a:avLst/>
          </a:prstGeom>
          <a:ln/>
        </p:spPr>
      </p:pic>
      <p:sp>
        <p:nvSpPr>
          <p:cNvPr id="95" name="" descr="{&quot;isTemplate&quot;:true,&quot;type&quot;:&quot;text&quot;}"/>
          <p:cNvSpPr txBox="1"/>
          <p:nvPr/>
        </p:nvSpPr>
        <p:spPr>
          <a:xfrm rot="0" flipH="0" flipV="0">
            <a:off x="1143000" y="2057400"/>
            <a:ext cx="2628900" cy="3048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275">
                <a:solidFill>
                  <a:srgbClr val="F5EFE7"/>
                </a:solidFill>
                <a:latin typeface="Microsoft YaHei"/>
                <a:ea typeface="Microsoft YaHei"/>
              </a:rPr>
              <a:t>系统一次性买断，</a:t>
            </a:r>
            <a:r>
              <a:rPr lang="en-US" sz="1275">
                <a:solidFill>
                  <a:srgbClr val="F5EFE7"/>
                </a:solidFill>
                <a:latin typeface="Microsoft YaHei"/>
                <a:ea typeface="Microsoft YaHei"/>
              </a:rPr>
              <a:t xml:space="preserve">50+ </a:t>
            </a:r>
            <a:r>
              <a:rPr lang="zh-CN" sz="1275">
                <a:solidFill>
                  <a:srgbClr val="F5EFE7"/>
                </a:solidFill>
                <a:latin typeface="Microsoft YaHei"/>
                <a:ea typeface="Microsoft YaHei"/>
              </a:rPr>
              <a:t>插件全部开放</a:t>
            </a:r>
            <a:endParaRPr/>
          </a:p>
        </p:txBody>
      </p:sp>
      <p:pic>
        <p:nvPicPr>
          <p:cNvPr id="96" name="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38200" y="2524125"/>
            <a:ext cx="190500" cy="190500"/>
          </a:xfrm>
          <a:prstGeom prst="rect">
            <a:avLst/>
          </a:prstGeom>
          <a:ln/>
        </p:spPr>
      </p:pic>
      <p:sp>
        <p:nvSpPr>
          <p:cNvPr id="97" name="" descr="{&quot;isTemplate&quot;:true,&quot;type&quot;:&quot;text&quot;}"/>
          <p:cNvSpPr txBox="1"/>
          <p:nvPr/>
        </p:nvSpPr>
        <p:spPr>
          <a:xfrm rot="0" flipH="0" flipV="0">
            <a:off x="1143000" y="2495550"/>
            <a:ext cx="3076575" cy="3048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275">
                <a:solidFill>
                  <a:srgbClr val="F5EFE7"/>
                </a:solidFill>
                <a:latin typeface="Microsoft YaHei"/>
                <a:ea typeface="Microsoft YaHei"/>
              </a:rPr>
              <a:t>独立部署、数据自持，经营资产在自己手里</a:t>
            </a:r>
            <a:endParaRPr/>
          </a:p>
        </p:txBody>
      </p:sp>
      <p:pic>
        <p:nvPicPr>
          <p:cNvPr id="98" name="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38200" y="2962275"/>
            <a:ext cx="190500" cy="190500"/>
          </a:xfrm>
          <a:prstGeom prst="rect">
            <a:avLst/>
          </a:prstGeom>
          <a:ln/>
        </p:spPr>
      </p:pic>
      <p:sp>
        <p:nvSpPr>
          <p:cNvPr id="99" name="" descr="{&quot;isTemplate&quot;:true,&quot;type&quot;:&quot;text&quot;}"/>
          <p:cNvSpPr txBox="1"/>
          <p:nvPr/>
        </p:nvSpPr>
        <p:spPr>
          <a:xfrm rot="0" flipH="0" flipV="0">
            <a:off x="1143000" y="2933700"/>
            <a:ext cx="2914650" cy="3048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275">
                <a:solidFill>
                  <a:srgbClr val="F5EFE7"/>
                </a:solidFill>
                <a:latin typeface="Microsoft YaHei"/>
                <a:ea typeface="Microsoft YaHei"/>
              </a:rPr>
              <a:t>适合物业公司、县域平台商、长期经营者</a:t>
            </a:r>
            <a:endParaRPr/>
          </a:p>
        </p:txBody>
      </p:sp>
      <p:sp>
        <p:nvSpPr>
          <p:cNvPr id="100" name=""/>
          <p:cNvSpPr/>
          <p:nvPr/>
        </p:nvSpPr>
        <p:spPr>
          <a:xfrm rot="0" flipH="0" flipV="0">
            <a:off x="6705600" y="1352550"/>
            <a:ext cx="4914900" cy="2152650"/>
          </a:xfrm>
          <a:prstGeom prst="roundRect">
            <a:avLst>
              <a:gd name="adj" fmla="val 5310"/>
            </a:avLst>
          </a:prstGeom>
          <a:solidFill>
            <a:srgbClr val="FFFFFF"/>
          </a:solidFill>
          <a:ln w="12700">
            <a:solidFill>
              <a:srgbClr val="EFE4D4"/>
            </a:solidFill>
            <a:prstDash val="solid"/>
          </a:ln>
        </p:spPr>
        <p:txBody>
          <a:bodyPr/>
          <a:p/>
        </p:txBody>
      </p:sp>
      <p:sp>
        <p:nvSpPr>
          <p:cNvPr id="101" name="" descr="{&quot;isTemplate&quot;:true,&quot;type&quot;:&quot;text&quot;}"/>
          <p:cNvSpPr txBox="1"/>
          <p:nvPr/>
        </p:nvSpPr>
        <p:spPr>
          <a:xfrm rot="0" flipH="0" flipV="0">
            <a:off x="6972300" y="1619250"/>
            <a:ext cx="43815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4A2E1C"/>
                </a:solidFill>
                <a:latin typeface="Microsoft YaHei"/>
                <a:ea typeface="Microsoft YaHei"/>
              </a:rPr>
              <a:t>定制合作</a:t>
            </a:r>
            <a:endParaRPr/>
          </a:p>
        </p:txBody>
      </p:sp>
      <p:sp>
        <p:nvSpPr>
          <p:cNvPr id="102" name="" descr="{&quot;isTemplate&quot;:true,&quot;type&quot;:&quot;text&quot;}"/>
          <p:cNvSpPr txBox="1"/>
          <p:nvPr/>
        </p:nvSpPr>
        <p:spPr>
          <a:xfrm rot="0" flipH="0" flipV="0">
            <a:off x="6972300" y="2057400"/>
            <a:ext cx="4381500" cy="6096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275">
                <a:solidFill>
                  <a:srgbClr val="5C5147"/>
                </a:solidFill>
                <a:latin typeface="Microsoft YaHei"/>
                <a:ea typeface="Microsoft YaHei"/>
              </a:rPr>
              <a:t>按需增购插件、聚合</a:t>
            </a:r>
            <a:r>
              <a:rPr lang="en-US" sz="1275">
                <a:solidFill>
                  <a:srgbClr val="5C5147"/>
                </a:solidFill>
                <a:latin typeface="Microsoft YaHei"/>
                <a:ea typeface="Microsoft YaHei"/>
              </a:rPr>
              <a:t xml:space="preserve"> API </a:t>
            </a:r>
            <a:r>
              <a:rPr lang="zh-CN" sz="1275">
                <a:solidFill>
                  <a:srgbClr val="5C5147"/>
                </a:solidFill>
                <a:latin typeface="Microsoft YaHei"/>
                <a:ea typeface="Microsoft YaHei"/>
              </a:rPr>
              <a:t>对接、私有化部署需求，适合有二次开发能力、想把平台深度融入自有业务的团队。</a:t>
            </a:r>
            <a:endParaRPr/>
          </a:p>
        </p:txBody>
      </p:sp>
      <p:sp>
        <p:nvSpPr>
          <p:cNvPr id="103" name="" descr="{&quot;isTemplate&quot;:true,&quot;type&quot;:&quot;text&quot;}"/>
          <p:cNvSpPr txBox="1"/>
          <p:nvPr/>
        </p:nvSpPr>
        <p:spPr>
          <a:xfrm rot="0" flipH="0" flipV="0">
            <a:off x="6972300" y="2800350"/>
            <a:ext cx="438150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具体价格与区域政策，请联系商务获取最新方案</a:t>
            </a:r>
            <a:endParaRPr/>
          </a:p>
        </p:txBody>
      </p:sp>
      <p:sp>
        <p:nvSpPr>
          <p:cNvPr id="104" name="" descr="{&quot;isTemplate&quot;:true,&quot;type&quot;:&quot;text&quot;}"/>
          <p:cNvSpPr txBox="1"/>
          <p:nvPr/>
        </p:nvSpPr>
        <p:spPr>
          <a:xfrm rot="0" flipH="0" flipV="0">
            <a:off x="571500" y="3771900"/>
            <a:ext cx="110490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4A2E1C"/>
                </a:solidFill>
                <a:latin typeface="Microsoft YaHei"/>
                <a:ea typeface="Microsoft YaHei"/>
              </a:rPr>
              <a:t>总部五大支持，陪跑到底</a:t>
            </a:r>
            <a:endParaRPr/>
          </a:p>
        </p:txBody>
      </p:sp>
      <p:sp>
        <p:nvSpPr>
          <p:cNvPr id="105" name=""/>
          <p:cNvSpPr/>
          <p:nvPr/>
        </p:nvSpPr>
        <p:spPr>
          <a:xfrm rot="0" flipH="0" flipV="0">
            <a:off x="571500" y="4152900"/>
            <a:ext cx="2085975" cy="1047750"/>
          </a:xfrm>
          <a:prstGeom prst="roundRect">
            <a:avLst>
              <a:gd name="adj" fmla="val 9091"/>
            </a:avLst>
          </a:prstGeom>
          <a:solidFill>
            <a:srgbClr val="EFE4D4"/>
          </a:solidFill>
          <a:ln/>
        </p:spPr>
        <p:txBody>
          <a:bodyPr/>
          <a:p/>
        </p:txBody>
      </p:sp>
      <p:pic>
        <p:nvPicPr>
          <p:cNvPr id="106" name="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1495425" y="4305300"/>
            <a:ext cx="247650" cy="247650"/>
          </a:xfrm>
          <a:prstGeom prst="rect">
            <a:avLst/>
          </a:prstGeom>
          <a:ln/>
        </p:spPr>
      </p:pic>
      <p:sp>
        <p:nvSpPr>
          <p:cNvPr id="107" name="" descr="{&quot;isTemplate&quot;:true,&quot;type&quot;:&quot;text&quot;}"/>
          <p:cNvSpPr txBox="1"/>
          <p:nvPr/>
        </p:nvSpPr>
        <p:spPr>
          <a:xfrm rot="0" flipH="0" flipV="0">
            <a:off x="1314450" y="4629150"/>
            <a:ext cx="60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4A2E1C"/>
                </a:solidFill>
                <a:latin typeface="Microsoft YaHei"/>
                <a:ea typeface="Microsoft YaHei"/>
              </a:rPr>
              <a:t>技术支持</a:t>
            </a:r>
            <a:endParaRPr/>
          </a:p>
        </p:txBody>
      </p:sp>
      <p:sp>
        <p:nvSpPr>
          <p:cNvPr id="108" name="" descr="{&quot;isTemplate&quot;:true,&quot;type&quot;:&quot;text&quot;}"/>
          <p:cNvSpPr txBox="1"/>
          <p:nvPr/>
        </p:nvSpPr>
        <p:spPr>
          <a:xfrm rot="0" flipH="0" flipV="0">
            <a:off x="1038225" y="4895850"/>
            <a:ext cx="1152525" cy="15240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975">
                <a:solidFill>
                  <a:srgbClr val="8C7F72"/>
                </a:solidFill>
                <a:latin typeface="Microsoft YaHei"/>
                <a:ea typeface="Microsoft YaHei"/>
              </a:rPr>
              <a:t>部署·升级·</a:t>
            </a:r>
            <a:r>
              <a:rPr lang="en-US" sz="975">
                <a:solidFill>
                  <a:srgbClr val="8C7F72"/>
                </a:solidFill>
                <a:latin typeface="Microsoft YaHei"/>
                <a:ea typeface="Microsoft YaHei"/>
              </a:rPr>
              <a:t xml:space="preserve">7×12 </a:t>
            </a:r>
            <a:r>
              <a:rPr lang="zh-CN" sz="975">
                <a:solidFill>
                  <a:srgbClr val="8C7F72"/>
                </a:solidFill>
                <a:latin typeface="Microsoft YaHei"/>
                <a:ea typeface="Microsoft YaHei"/>
              </a:rPr>
              <a:t>响应</a:t>
            </a:r>
            <a:endParaRPr/>
          </a:p>
        </p:txBody>
      </p:sp>
      <p:sp>
        <p:nvSpPr>
          <p:cNvPr id="109" name=""/>
          <p:cNvSpPr/>
          <p:nvPr/>
        </p:nvSpPr>
        <p:spPr>
          <a:xfrm rot="0" flipH="0" flipV="0">
            <a:off x="2809875" y="4152900"/>
            <a:ext cx="2085975" cy="1047750"/>
          </a:xfrm>
          <a:prstGeom prst="roundRect">
            <a:avLst>
              <a:gd name="adj" fmla="val 9091"/>
            </a:avLst>
          </a:prstGeom>
          <a:solidFill>
            <a:srgbClr val="EFE4D4"/>
          </a:solidFill>
          <a:ln/>
        </p:spPr>
        <p:txBody>
          <a:bodyPr/>
          <a:p/>
        </p:txBody>
      </p:sp>
      <p:pic>
        <p:nvPicPr>
          <p:cNvPr id="110" name="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3733800" y="4305300"/>
            <a:ext cx="247650" cy="247650"/>
          </a:xfrm>
          <a:prstGeom prst="rect">
            <a:avLst/>
          </a:prstGeom>
          <a:ln/>
        </p:spPr>
      </p:pic>
      <p:sp>
        <p:nvSpPr>
          <p:cNvPr id="111" name="" descr="{&quot;isTemplate&quot;:true,&quot;type&quot;:&quot;text&quot;}"/>
          <p:cNvSpPr txBox="1"/>
          <p:nvPr/>
        </p:nvSpPr>
        <p:spPr>
          <a:xfrm rot="0" flipH="0" flipV="0">
            <a:off x="3552825" y="4629150"/>
            <a:ext cx="60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4A2E1C"/>
                </a:solidFill>
                <a:latin typeface="Microsoft YaHei"/>
                <a:ea typeface="Microsoft YaHei"/>
              </a:rPr>
              <a:t>运营支持</a:t>
            </a:r>
            <a:endParaRPr/>
          </a:p>
        </p:txBody>
      </p:sp>
      <p:sp>
        <p:nvSpPr>
          <p:cNvPr id="112" name="" descr="{&quot;isTemplate&quot;:true,&quot;type&quot;:&quot;text&quot;}"/>
          <p:cNvSpPr txBox="1"/>
          <p:nvPr/>
        </p:nvSpPr>
        <p:spPr>
          <a:xfrm rot="0" flipH="0" flipV="0">
            <a:off x="3076575" y="4895850"/>
            <a:ext cx="1552575" cy="15240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975">
                <a:solidFill>
                  <a:srgbClr val="8C7F72"/>
                </a:solidFill>
                <a:latin typeface="Microsoft YaHei"/>
                <a:ea typeface="Microsoft YaHei"/>
              </a:rPr>
              <a:t>冷启动方案·素材包·月度建议</a:t>
            </a:r>
            <a:endParaRPr/>
          </a:p>
        </p:txBody>
      </p:sp>
      <p:sp>
        <p:nvSpPr>
          <p:cNvPr id="113" name=""/>
          <p:cNvSpPr/>
          <p:nvPr/>
        </p:nvSpPr>
        <p:spPr>
          <a:xfrm rot="0" flipH="0" flipV="0">
            <a:off x="5048250" y="4152900"/>
            <a:ext cx="2095500" cy="1047750"/>
          </a:xfrm>
          <a:prstGeom prst="roundRect">
            <a:avLst>
              <a:gd name="adj" fmla="val 9091"/>
            </a:avLst>
          </a:prstGeom>
          <a:solidFill>
            <a:srgbClr val="EFE4D4"/>
          </a:solidFill>
          <a:ln/>
        </p:spPr>
        <p:txBody>
          <a:bodyPr/>
          <a:p/>
        </p:txBody>
      </p:sp>
      <p:pic>
        <p:nvPicPr>
          <p:cNvPr id="114" name="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5972175" y="4305300"/>
            <a:ext cx="247650" cy="247650"/>
          </a:xfrm>
          <a:prstGeom prst="rect">
            <a:avLst/>
          </a:prstGeom>
          <a:ln/>
        </p:spPr>
      </p:pic>
      <p:sp>
        <p:nvSpPr>
          <p:cNvPr id="115" name="" descr="{&quot;isTemplate&quot;:true,&quot;type&quot;:&quot;text&quot;}"/>
          <p:cNvSpPr txBox="1"/>
          <p:nvPr/>
        </p:nvSpPr>
        <p:spPr>
          <a:xfrm rot="0" flipH="0" flipV="0">
            <a:off x="5791200" y="4629150"/>
            <a:ext cx="60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4A2E1C"/>
                </a:solidFill>
                <a:latin typeface="Microsoft YaHei"/>
                <a:ea typeface="Microsoft YaHei"/>
              </a:rPr>
              <a:t>培训支持</a:t>
            </a:r>
            <a:endParaRPr/>
          </a:p>
        </p:txBody>
      </p:sp>
      <p:sp>
        <p:nvSpPr>
          <p:cNvPr id="116" name="" descr="{&quot;isTemplate&quot;:true,&quot;type&quot;:&quot;text&quot;}"/>
          <p:cNvSpPr txBox="1"/>
          <p:nvPr/>
        </p:nvSpPr>
        <p:spPr>
          <a:xfrm rot="0" flipH="0" flipV="0">
            <a:off x="5324475" y="4895850"/>
            <a:ext cx="1552575" cy="15240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975">
                <a:solidFill>
                  <a:srgbClr val="8C7F72"/>
                </a:solidFill>
                <a:latin typeface="Microsoft YaHei"/>
                <a:ea typeface="Microsoft YaHei"/>
              </a:rPr>
              <a:t>后台操作·推广打法·代理体系</a:t>
            </a:r>
            <a:endParaRPr/>
          </a:p>
        </p:txBody>
      </p:sp>
      <p:sp>
        <p:nvSpPr>
          <p:cNvPr id="117" name=""/>
          <p:cNvSpPr/>
          <p:nvPr/>
        </p:nvSpPr>
        <p:spPr>
          <a:xfrm rot="0" flipH="0" flipV="0">
            <a:off x="7296150" y="4152900"/>
            <a:ext cx="2085975" cy="1047750"/>
          </a:xfrm>
          <a:prstGeom prst="roundRect">
            <a:avLst>
              <a:gd name="adj" fmla="val 9091"/>
            </a:avLst>
          </a:prstGeom>
          <a:solidFill>
            <a:srgbClr val="EFE4D4"/>
          </a:solidFill>
          <a:ln/>
        </p:spPr>
        <p:txBody>
          <a:bodyPr/>
          <a:p/>
        </p:txBody>
      </p:sp>
      <p:pic>
        <p:nvPicPr>
          <p:cNvPr id="118" name="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r:embed="rId5"/>
              </a:ext>
            </a:extLst>
          </a:blip>
          <a:stretch>
            <a:fillRect/>
          </a:stretch>
        </p:blipFill>
        <p:spPr>
          <a:xfrm rot="0" flipH="0" flipV="0">
            <a:off x="8220075" y="4305300"/>
            <a:ext cx="247650" cy="247650"/>
          </a:xfrm>
          <a:prstGeom prst="rect">
            <a:avLst/>
          </a:prstGeom>
          <a:ln/>
        </p:spPr>
      </p:pic>
      <p:sp>
        <p:nvSpPr>
          <p:cNvPr id="119" name="" descr="{&quot;isTemplate&quot;:true,&quot;type&quot;:&quot;text&quot;}"/>
          <p:cNvSpPr txBox="1"/>
          <p:nvPr/>
        </p:nvSpPr>
        <p:spPr>
          <a:xfrm rot="0" flipH="0" flipV="0">
            <a:off x="8039100" y="4629150"/>
            <a:ext cx="60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4A2E1C"/>
                </a:solidFill>
                <a:latin typeface="Microsoft YaHei"/>
                <a:ea typeface="Microsoft YaHei"/>
              </a:rPr>
              <a:t>物料支持</a:t>
            </a:r>
            <a:endParaRPr/>
          </a:p>
        </p:txBody>
      </p:sp>
      <p:sp>
        <p:nvSpPr>
          <p:cNvPr id="120" name="" descr="{&quot;isTemplate&quot;:true,&quot;type&quot;:&quot;text&quot;}"/>
          <p:cNvSpPr txBox="1"/>
          <p:nvPr/>
        </p:nvSpPr>
        <p:spPr>
          <a:xfrm rot="0" flipH="0" flipV="0">
            <a:off x="7562850" y="4895850"/>
            <a:ext cx="1552575" cy="15240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975">
                <a:solidFill>
                  <a:srgbClr val="8C7F72"/>
                </a:solidFill>
                <a:latin typeface="Microsoft YaHei"/>
                <a:ea typeface="Microsoft YaHei"/>
              </a:rPr>
              <a:t>海报模板·发圈素材·单页源件</a:t>
            </a:r>
            <a:endParaRPr/>
          </a:p>
        </p:txBody>
      </p:sp>
      <p:sp>
        <p:nvSpPr>
          <p:cNvPr id="121" name=""/>
          <p:cNvSpPr/>
          <p:nvPr/>
        </p:nvSpPr>
        <p:spPr>
          <a:xfrm rot="0" flipH="0" flipV="0">
            <a:off x="9534525" y="4152900"/>
            <a:ext cx="2085975" cy="1047750"/>
          </a:xfrm>
          <a:prstGeom prst="roundRect">
            <a:avLst>
              <a:gd name="adj" fmla="val 9091"/>
            </a:avLst>
          </a:prstGeom>
          <a:solidFill>
            <a:srgbClr val="F3E2D6"/>
          </a:solidFill>
          <a:ln/>
        </p:spPr>
        <p:txBody>
          <a:bodyPr/>
          <a:p/>
        </p:txBody>
      </p:sp>
      <p:pic>
        <p:nvPicPr>
          <p:cNvPr id="122" name="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r:embed="rId6"/>
              </a:ext>
            </a:extLst>
          </a:blip>
          <a:stretch>
            <a:fillRect/>
          </a:stretch>
        </p:blipFill>
        <p:spPr>
          <a:xfrm rot="0" flipH="0" flipV="0">
            <a:off x="10458450" y="4305300"/>
            <a:ext cx="247650" cy="247650"/>
          </a:xfrm>
          <a:prstGeom prst="rect">
            <a:avLst/>
          </a:prstGeom>
          <a:ln/>
        </p:spPr>
      </p:pic>
      <p:sp>
        <p:nvSpPr>
          <p:cNvPr id="123" name="" descr="{&quot;isTemplate&quot;:true,&quot;type&quot;:&quot;text&quot;}"/>
          <p:cNvSpPr txBox="1"/>
          <p:nvPr/>
        </p:nvSpPr>
        <p:spPr>
          <a:xfrm rot="0" flipH="0" flipV="0">
            <a:off x="10277475" y="4629150"/>
            <a:ext cx="60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B4551E"/>
                </a:solidFill>
                <a:latin typeface="Microsoft YaHei"/>
                <a:ea typeface="Microsoft YaHei"/>
              </a:rPr>
              <a:t>新品优先</a:t>
            </a:r>
            <a:endParaRPr/>
          </a:p>
        </p:txBody>
      </p:sp>
      <p:sp>
        <p:nvSpPr>
          <p:cNvPr id="124" name="" descr="{&quot;isTemplate&quot;:true,&quot;type&quot;:&quot;text&quot;}"/>
          <p:cNvSpPr txBox="1"/>
          <p:nvPr/>
        </p:nvSpPr>
        <p:spPr>
          <a:xfrm rot="0" flipH="0" flipV="0">
            <a:off x="9772650" y="4895850"/>
            <a:ext cx="1609725" cy="15240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975">
                <a:solidFill>
                  <a:srgbClr val="8C7F72"/>
                </a:solidFill>
                <a:latin typeface="Microsoft YaHei"/>
                <a:ea typeface="Microsoft YaHei"/>
              </a:rPr>
              <a:t>新插件上线，合作伙伴先体验</a:t>
            </a:r>
            <a:endParaRPr/>
          </a:p>
        </p:txBody>
      </p:sp>
      <p:sp>
        <p:nvSpPr>
          <p:cNvPr id="125" name=""/>
          <p:cNvSpPr/>
          <p:nvPr/>
        </p:nvSpPr>
        <p:spPr>
          <a:xfrm rot="0" flipH="0" flipV="0">
            <a:off x="571500" y="5429250"/>
            <a:ext cx="228600" cy="228600"/>
          </a:xfrm>
          <a:prstGeom prst="roundRect">
            <a:avLst>
              <a:gd name="adj" fmla="val 25000"/>
            </a:avLst>
          </a:prstGeom>
          <a:solidFill>
            <a:srgbClr val="4A2E1C"/>
          </a:solidFill>
          <a:ln/>
        </p:spPr>
        <p:txBody>
          <a:bodyPr/>
          <a:p/>
        </p:txBody>
      </p:sp>
      <p:sp>
        <p:nvSpPr>
          <p:cNvPr id="126" name="" descr="{&quot;isTemplate&quot;:true,&quot;type&quot;:&quot;text&quot;}"/>
          <p:cNvSpPr txBox="1"/>
          <p:nvPr/>
        </p:nvSpPr>
        <p:spPr>
          <a:xfrm rot="0" flipH="0" flipV="0">
            <a:off x="600075" y="5476875"/>
            <a:ext cx="17145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AF7F2"/>
                </a:solidFill>
                <a:latin typeface="Microsoft YaHei"/>
                <a:ea typeface="Microsoft YaHei"/>
              </a:rPr>
              <a:t>AK</a:t>
            </a:r>
            <a:endParaRPr/>
          </a:p>
        </p:txBody>
      </p:sp>
      <p:sp>
        <p:nvSpPr>
          <p:cNvPr id="127" name="" descr="{&quot;isTemplate&quot;:true,&quot;type&quot;:&quot;text&quot;}"/>
          <p:cNvSpPr txBox="1"/>
          <p:nvPr/>
        </p:nvSpPr>
        <p:spPr>
          <a:xfrm rot="0" flipH="0" flipV="0">
            <a:off x="895350" y="5467350"/>
            <a:ext cx="19050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C7F72"/>
                </a:solidFill>
                <a:latin typeface="Microsoft YaHei"/>
                <a:ea typeface="Microsoft YaHei"/>
              </a:rPr>
              <a:t>爱卡聚合物业家</a:t>
            </a: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 xml:space="preserve"> · www.ikkj.love</a:t>
            </a:r>
            <a:endParaRPr/>
          </a:p>
        </p:txBody>
      </p:sp>
      <p:sp>
        <p:nvSpPr>
          <p:cNvPr id="128" name="" descr="{&quot;isTemplate&quot;:true,&quot;type&quot;:&quot;text&quot;}"/>
          <p:cNvSpPr txBox="1"/>
          <p:nvPr/>
        </p:nvSpPr>
        <p:spPr>
          <a:xfrm rot="0" flipH="0" flipV="0">
            <a:off x="11458575" y="5467350"/>
            <a:ext cx="161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C7F72"/>
                </a:solidFill>
                <a:latin typeface="Microsoft YaHei"/>
                <a:ea typeface="Microsoft YaHei"/>
              </a:rPr>
              <a:t>13</a:t>
            </a:r>
            <a:endParaRPr/>
          </a:p>
        </p:txBody>
      </p:sp>
    </p:spTree>
  </p:cSld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29" name="" descr="&lt;Slide style={{ width: '1280px', height: '720px', background: '#2E1A0E', padding: 0 }}&gt;&#10;  &lt;Box style={{ position: 'absolute', top: 0, left: 0, width: 1280, height: 720 }}&gt;&#10;    &lt;Image&#10;      src=&quot;assets/ending.png&quot;&#10;      style={{ width: '100%', height: '100%', objectFit: 'cover' }}&#10;    /&gt;&#10;  &lt;/Box&gt;&#10;  &lt;Box style={{&#10;    position: 'absolute', top: 0, left: 0, width: 1280, height: 720,&#10;    background: 'linear-gradient(180deg, rgba(46,26,14,0.15) 0%, rgba(46,26,14,0.35) 50%, rgba(36,19,8,0.85) 100%)',&#10;  }} /&gt;&#10;  &lt;Box style={{&#10;    position: 'absolute', left: 60, right: 60, bottom: 64,&#10;    flexDirection: 'column', gap: 14, alignItems: 'flex-start',&#10;  }}&gt;&#10;    &lt;Text style={{ fontSize: 42, fontWeight: 'bold', color: '#FFFFFF', lineHeight: 1.25, textShadow: '2px 2px 10px rgba(0,0,0,0.45)' }}&gt;&#10;      一套系统，装下整个社区的生意&#10;    &lt;/Text&gt;&#10;    &lt;Text style={{ fontSize: 20, color: '#FFD9C4', letterSpacing: 1, textShadow: '1px 1px 8px rgba(0,0,0,0.4)' }}&gt;&#10;      现在加入，从部署到第一笔佣金，最快一周&#10;    &lt;/Text&gt;&#10;    &lt;Box style={{ flexDirection: 'row', gap: 24, alignItems: 'center', marginTop: 12 }}&gt;&#10;      &lt;Box style={{ background: '#E8551E', borderRadius: 8, padding: '12px 24px' }}&gt;&#10;        &lt;Text style={{ fontSize: 22, fontWeight: 'bold', color: '#FFFFFF' }}&gt;www.ikkj.love&lt;/Text&gt;&#10;      &lt;/Box&gt;&#10;      &lt;Text style={{ fontSize: 16, color: '#F0E8DE' }}&gt;连云港爱卡科技 · 招商合作热线已开通&lt;/Text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2E1A0E"/>
          </a:solidFill>
          <a:ln/>
        </p:spPr>
        <p:txBody>
          <a:bodyPr/>
          <a:p/>
        </p:txBody>
      </p:sp>
      <p:pic>
        <p:nvPicPr>
          <p:cNvPr id="131" name=""/>
          <p:cNvPicPr>
            <a:picLocks noChangeAspect="1"/>
          </p:cNvPicPr>
          <p:nvPr/>
        </p:nvPicPr>
        <p:blipFill>
          <a:blip r:embed="rId1"/>
          <a:srcRect l="0" t="7812" r="0" b="7812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13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E1A0E">
                  <a:alpha val="15000"/>
                </a:srgbClr>
              </a:gs>
              <a:gs pos="50000">
                <a:srgbClr val="2E1A0E">
                  <a:alpha val="35000"/>
                </a:srgbClr>
              </a:gs>
              <a:gs pos="100000">
                <a:srgbClr val="241308">
                  <a:alpha val="85000"/>
                </a:srgbClr>
              </a:gs>
            </a:gsLst>
            <a:lin ang="5400000" scaled="1"/>
          </a:gradFill>
          <a:ln/>
        </p:spPr>
        <p:txBody>
          <a:bodyPr/>
          <a:p/>
        </p:txBody>
      </p:sp>
      <p:sp>
        <p:nvSpPr>
          <p:cNvPr id="133" name="" descr="{&quot;isTemplate&quot;:true,&quot;type&quot;:&quot;text&quot;}"/>
          <p:cNvSpPr txBox="1"/>
          <p:nvPr/>
        </p:nvSpPr>
        <p:spPr>
          <a:xfrm rot="0" flipH="0" flipV="0">
            <a:off x="571500" y="4552950"/>
            <a:ext cx="5600700" cy="600075"/>
          </a:xfrm>
          <a:prstGeom prst="rect"/>
        </p:spPr>
        <p:txBody>
          <a:bodyPr wrap="none" lIns="0" tIns="0" rIns="0" bIns="0"/>
          <a:p>
            <a:pPr>
              <a:lnSpc>
                <a:spcPct val="125000"/>
              </a:lnSpc>
            </a:pPr>
            <a:r>
              <a:rPr lang="zh-CN" sz="3150" b="1">
                <a:solidFill>
                  <a:srgbClr val="FFFFFF"/>
                </a:solidFill>
                <a:effectLst>
                  <a:outerShdw blurRad="95250" dist="26940" dir="2700000">
                    <a:srgbClr val="000000">
                      <a:alpha val="45000"/>
                    </a:srgbClr>
                  </a:outerShdw>
                </a:effectLst>
                <a:latin typeface="Microsoft YaHei"/>
                <a:ea typeface="Microsoft YaHei"/>
              </a:rPr>
              <a:t>一套系统，装下整个社区的生意</a:t>
            </a:r>
            <a:endParaRPr/>
          </a:p>
        </p:txBody>
      </p:sp>
      <p:sp>
        <p:nvSpPr>
          <p:cNvPr id="134" name="" descr="{&quot;isTemplate&quot;:true,&quot;type&quot;:&quot;text&quot;}"/>
          <p:cNvSpPr txBox="1"/>
          <p:nvPr/>
        </p:nvSpPr>
        <p:spPr>
          <a:xfrm rot="0" flipH="0" flipV="0">
            <a:off x="571500" y="5286375"/>
            <a:ext cx="380047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spc="75">
                <a:solidFill>
                  <a:srgbClr val="FFD9C4"/>
                </a:solidFill>
                <a:effectLst>
                  <a:outerShdw blurRad="76200" dist="13470" dir="2700000">
                    <a:srgbClr val="000000">
                      <a:alpha val="40000"/>
                    </a:srgbClr>
                  </a:outerShdw>
                </a:effectLst>
                <a:latin typeface="Microsoft YaHei"/>
                <a:ea typeface="Microsoft YaHei"/>
              </a:rPr>
              <a:t>现在加入，从部署到第一笔佣金，最快一周</a:t>
            </a:r>
            <a:endParaRPr/>
          </a:p>
        </p:txBody>
      </p:sp>
      <p:sp>
        <p:nvSpPr>
          <p:cNvPr id="135" name=""/>
          <p:cNvSpPr/>
          <p:nvPr/>
        </p:nvSpPr>
        <p:spPr>
          <a:xfrm rot="0" flipH="0" flipV="0">
            <a:off x="571500" y="5762625"/>
            <a:ext cx="1924050" cy="485775"/>
          </a:xfrm>
          <a:prstGeom prst="roundRect">
            <a:avLst>
              <a:gd name="adj" fmla="val 15686"/>
            </a:avLst>
          </a:prstGeom>
          <a:solidFill>
            <a:srgbClr val="E8551E"/>
          </a:solidFill>
          <a:ln/>
        </p:spPr>
        <p:txBody>
          <a:bodyPr/>
          <a:p/>
        </p:txBody>
      </p:sp>
      <p:sp>
        <p:nvSpPr>
          <p:cNvPr id="136" name="" descr="{&quot;isTemplate&quot;:true,&quot;type&quot;:&quot;text&quot;}"/>
          <p:cNvSpPr txBox="1"/>
          <p:nvPr/>
        </p:nvSpPr>
        <p:spPr>
          <a:xfrm rot="0" flipH="0" flipV="0">
            <a:off x="800100" y="5876925"/>
            <a:ext cx="14668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Microsoft YaHei"/>
                <a:ea typeface="Microsoft YaHei"/>
              </a:rPr>
              <a:t>www.ikkj.love</a:t>
            </a:r>
            <a:endParaRPr/>
          </a:p>
        </p:txBody>
      </p:sp>
      <p:sp>
        <p:nvSpPr>
          <p:cNvPr id="137" name="" descr="{&quot;isTemplate&quot;:true,&quot;type&quot;:&quot;text&quot;}"/>
          <p:cNvSpPr txBox="1"/>
          <p:nvPr/>
        </p:nvSpPr>
        <p:spPr>
          <a:xfrm rot="0" flipH="0" flipV="0">
            <a:off x="2724150" y="5915025"/>
            <a:ext cx="25717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F0E8DE"/>
                </a:solidFill>
                <a:latin typeface="Microsoft YaHei"/>
                <a:ea typeface="Microsoft YaHei"/>
              </a:rPr>
              <a:t>连云港爱卡科技</a:t>
            </a:r>
            <a:r>
              <a:rPr lang="en-US" sz="1200">
                <a:solidFill>
                  <a:srgbClr val="F0E8DE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>
                <a:solidFill>
                  <a:srgbClr val="F0E8DE"/>
                </a:solidFill>
                <a:latin typeface="Microsoft YaHei"/>
                <a:ea typeface="Microsoft YaHei"/>
              </a:rPr>
              <a:t>招商合作热线已开通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Tencent 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2026-10-29T09:36:23Z</dcterms:created>
  <dcterms:modified xsi:type="dcterms:W3CDTF">2026-10-29T09:36:23Z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{"AIGC":{"Label":"1","ContentProducer":"00119111010856365494821B355","ProduceID":"01a1853b1f127ec59153ed647aa30377","ReservedCode1":"","ContentPropagator":"00119111010856365494821B355","PropagateID":"01a1853b1f127ec59153ed647aa30377","ReservedCode2":""}}</vt:lpwstr>
  </property>
</Properties>
</file>